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Lst>
  <p:notesMasterIdLst>
    <p:notesMasterId r:id="rId27"/>
  </p:notesMasterIdLst>
  <p:sldIdLst>
    <p:sldId id="256" r:id="rId5"/>
    <p:sldId id="262" r:id="rId6"/>
    <p:sldId id="275" r:id="rId7"/>
    <p:sldId id="276" r:id="rId8"/>
    <p:sldId id="292" r:id="rId9"/>
    <p:sldId id="293" r:id="rId10"/>
    <p:sldId id="297" r:id="rId11"/>
    <p:sldId id="303" r:id="rId12"/>
    <p:sldId id="305" r:id="rId13"/>
    <p:sldId id="304" r:id="rId14"/>
    <p:sldId id="306" r:id="rId15"/>
    <p:sldId id="284" r:id="rId16"/>
    <p:sldId id="296" r:id="rId17"/>
    <p:sldId id="307" r:id="rId18"/>
    <p:sldId id="268" r:id="rId19"/>
    <p:sldId id="308" r:id="rId20"/>
    <p:sldId id="311" r:id="rId21"/>
    <p:sldId id="310" r:id="rId22"/>
    <p:sldId id="302" r:id="rId23"/>
    <p:sldId id="263" r:id="rId24"/>
    <p:sldId id="298" r:id="rId25"/>
    <p:sldId id="261" r:id="rId26"/>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1"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297"/>
    <a:srgbClr val="FFFFFF"/>
    <a:srgbClr val="F8F8F8"/>
    <a:srgbClr val="000000"/>
    <a:srgbClr val="68AF9E"/>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74"/>
    <p:restoredTop sz="66717" autoAdjust="0"/>
  </p:normalViewPr>
  <p:slideViewPr>
    <p:cSldViewPr snapToGrid="0">
      <p:cViewPr varScale="1">
        <p:scale>
          <a:sx n="50" d="100"/>
          <a:sy n="50" d="100"/>
        </p:scale>
        <p:origin x="56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Nota: Uma vez que este assunto suscita imagens e discussões relativas a vítimas de abuso sexual, tenha em atenção que, devido à natureza generalizada deste problema, alguns participantes podem ter passado por esta realidade pessoalmente e podem desejar desistir da sessão. Esta posição deve ser permitida sem qualquer aviso ou chamada de atenção especial a quem desejar abandonar a sessão.</a:t>
            </a:r>
          </a:p>
        </p:txBody>
      </p:sp>
    </p:spTree>
    <p:extLst>
      <p:ext uri="{BB962C8B-B14F-4D97-AF65-F5344CB8AC3E}">
        <p14:creationId xmlns:p14="http://schemas.microsoft.com/office/powerpoint/2010/main" val="4063045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Pergunte aos participantes que ações ocorrem entre os agentes humanitários, entre os agentes humanitários e os membros de uma população afetada/de acolhimento e entre os membros de uma população afetada/de acolhimento entre si. (Utilize as animações para revelar cada uma delas, em separado).</a:t>
            </a:r>
          </a:p>
          <a:p>
            <a:endParaRPr lang="en-GB" sz="1400" dirty="0"/>
          </a:p>
          <a:p>
            <a:r>
              <a:rPr lang="pt-PT" sz="1400" dirty="0"/>
              <a:t>Embora todas as combinações sejam possíveis, devemos estar particularmente atentos a:</a:t>
            </a:r>
            <a:endParaRPr lang="en-GB" sz="1400" dirty="0"/>
          </a:p>
          <a:p>
            <a:pPr marL="285750" indent="-285750">
              <a:buFont typeface="Arial" panose="020B0604020202020204" pitchFamily="34" charset="0"/>
              <a:buChar char="•"/>
            </a:pPr>
            <a:r>
              <a:rPr lang="pt-PT" sz="1400" dirty="0" err="1"/>
              <a:t>AAS</a:t>
            </a:r>
            <a:r>
              <a:rPr lang="pt-PT" sz="1400" dirty="0"/>
              <a:t> no seio da nossa organização;</a:t>
            </a:r>
          </a:p>
          <a:p>
            <a:pPr marL="285750" indent="-285750">
              <a:buFont typeface="Arial" panose="020B0604020202020204" pitchFamily="34" charset="0"/>
              <a:buChar char="•"/>
            </a:pPr>
            <a:r>
              <a:rPr lang="pt-PT" sz="1400" dirty="0"/>
              <a:t>EAS (que pode incluir VSG) entre os agentes humanitários e os membros de uma população afetada; e</a:t>
            </a:r>
          </a:p>
          <a:p>
            <a:pPr marL="285750" indent="-285750">
              <a:buFont typeface="Arial" panose="020B0604020202020204" pitchFamily="34" charset="0"/>
              <a:buChar char="•"/>
            </a:pPr>
            <a:r>
              <a:rPr lang="pt-PT" sz="1400" dirty="0"/>
              <a:t>VG (incluindo VSG) entre os membros de uma população afetada.</a:t>
            </a:r>
            <a:endParaRPr lang="en-GB" sz="1400" dirty="0"/>
          </a:p>
          <a:p>
            <a:pPr marL="285750" indent="-285750">
              <a:buFont typeface="Arial" panose="020B0604020202020204" pitchFamily="34" charset="0"/>
              <a:buChar char="•"/>
            </a:pPr>
            <a:endParaRPr lang="en-GB" sz="1400" dirty="0"/>
          </a:p>
          <a:p>
            <a:pPr marL="0" indent="0">
              <a:buFont typeface="Arial" panose="020B0604020202020204" pitchFamily="34" charset="0"/>
              <a:buNone/>
            </a:pPr>
            <a:r>
              <a:rPr lang="pt-PT" sz="1400" b="1" dirty="0"/>
              <a:t>Ponto-chave</a:t>
            </a:r>
            <a:r>
              <a:rPr lang="pt-PT" sz="1400" dirty="0"/>
              <a:t>: Todas estas violações ocorrem quando existe </a:t>
            </a:r>
            <a:r>
              <a:rPr lang="pt-PT" sz="1400" b="1" dirty="0"/>
              <a:t>falta de respeito pela dignidade da vítima por parte do agressor</a:t>
            </a:r>
            <a:r>
              <a:rPr lang="pt-PT" sz="1400" dirty="0"/>
              <a:t>. Além disso, com a possível exceção do assédio sexual, todas estas violações ocorrem quando o agressor tem poder sobre a vítima.</a:t>
            </a:r>
          </a:p>
        </p:txBody>
      </p:sp>
    </p:spTree>
    <p:extLst>
      <p:ext uri="{BB962C8B-B14F-4D97-AF65-F5344CB8AC3E}">
        <p14:creationId xmlns:p14="http://schemas.microsoft.com/office/powerpoint/2010/main" val="1518285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b="0" dirty="0"/>
              <a:t>Peça aos grupos (nas suas mesas) para procurarem orientações. (Esta tarefa pode tornar-se mais fácil, utilizando o Manual interativo, se os participantes já estiverem familiarizados com esta atuação). Dê-lhes apenas 2-3 minutos. Peça ideias e depois revele a resposta.</a:t>
            </a:r>
          </a:p>
          <a:p>
            <a:endParaRPr lang="pt-PT" sz="1400" b="0" dirty="0"/>
          </a:p>
          <a:p>
            <a:r>
              <a:rPr lang="pt-PT" sz="1400" b="0" dirty="0"/>
              <a:t>Embora outras respostas sejam possíveis, a orientação mais clara do Manual encontra-se nas responsabilidades organizacionais 8.9 (página 78) da </a:t>
            </a:r>
            <a:r>
              <a:rPr lang="pt-PT" sz="1400" b="0" dirty="0" err="1"/>
              <a:t>CHS</a:t>
            </a:r>
            <a:r>
              <a:rPr lang="pt-PT" sz="1400" b="0" dirty="0"/>
              <a:t> e na respetiva nota de orientação sobre </a:t>
            </a:r>
            <a:r>
              <a:rPr lang="pt-PT" sz="1400" b="1" dirty="0"/>
              <a:t>Segurança e bem-estar</a:t>
            </a:r>
            <a:r>
              <a:rPr lang="pt-PT" sz="1400" b="0" dirty="0"/>
              <a:t> (página 80). (Nota: esta orientação foi reforçada na revisão de 2018 do Manual Esfera, incluindo a </a:t>
            </a:r>
            <a:r>
              <a:rPr lang="pt-PT" sz="1400" b="0" dirty="0" err="1"/>
              <a:t>CHS</a:t>
            </a:r>
            <a:r>
              <a:rPr lang="pt-PT" sz="1400" b="0" dirty="0"/>
              <a:t>).</a:t>
            </a:r>
            <a:endParaRPr lang="en-GB" sz="1400" b="0" dirty="0"/>
          </a:p>
          <a:p>
            <a:pPr marL="0" indent="0">
              <a:buFont typeface="Arial" panose="020B0604020202020204" pitchFamily="34" charset="0"/>
              <a:buNone/>
            </a:pPr>
            <a:endParaRPr lang="en-GB" sz="1400" dirty="0"/>
          </a:p>
        </p:txBody>
      </p:sp>
    </p:spTree>
    <p:extLst>
      <p:ext uri="{BB962C8B-B14F-4D97-AF65-F5344CB8AC3E}">
        <p14:creationId xmlns:p14="http://schemas.microsoft.com/office/powerpoint/2010/main" val="3990794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Informe os participantes que vai agora passar à questão da EAS cometida por agentes humanitários nas populações afetadas, mas antes de procurar orientação no Manual será apresentado um pequeno vídeo para preparar o terreno. O vídeo é de 2013, mas as questões permanecem atuais. Avise os participantes de que o conteúdo pode ser perturbador e desconfortável para alguns.</a:t>
            </a:r>
            <a:endParaRPr lang="en-GB" sz="1400" b="0" i="0" noProof="0" dirty="0">
              <a:effectLst/>
              <a:latin typeface="+mn-lt"/>
              <a:ea typeface="+mn-ea"/>
              <a:cs typeface="+mn-cs"/>
              <a:sym typeface="Helvetica Neue"/>
            </a:endParaRPr>
          </a:p>
          <a:p>
            <a:endParaRPr lang="en-GB" sz="1400" noProof="0" dirty="0"/>
          </a:p>
          <a:p>
            <a:r>
              <a:rPr lang="pt-PT" sz="1400" noProof="0" dirty="0"/>
              <a:t>O vídeo deve começar a ser reproduzido automaticamente aos 3m25s do filme completo. </a:t>
            </a:r>
            <a:r>
              <a:rPr lang="pt-PT" sz="1400" b="1" noProof="0" dirty="0"/>
              <a:t>Pare o vídeo aos 11m47s em “</a:t>
            </a:r>
            <a:r>
              <a:rPr lang="en-GB" sz="1400" b="1" noProof="0" dirty="0"/>
              <a:t>Exchange of money, employment, goods or services for sex is prohibited” (</a:t>
            </a:r>
            <a:r>
              <a:rPr lang="pt-PT" sz="1400" b="1" noProof="0" dirty="0"/>
              <a:t>“A troca de dinheiro, emprego, bens ou serviços por sexo é </a:t>
            </a:r>
            <a:r>
              <a:rPr lang="pt-PT" sz="1400" b="1" noProof="0" dirty="0" err="1"/>
              <a:t>proibida</a:t>
            </a:r>
            <a:r>
              <a:rPr lang="pt-PT" sz="1400" noProof="0" dirty="0" err="1"/>
              <a:t>“</a:t>
            </a:r>
            <a:r>
              <a:rPr lang="pt-PT" sz="1400" noProof="0" dirty="0"/>
              <a:t>).</a:t>
            </a:r>
          </a:p>
          <a:p>
            <a:endParaRPr lang="pt-PT" sz="1400" noProof="0" dirty="0"/>
          </a:p>
          <a:p>
            <a:r>
              <a:rPr lang="pt-PT" sz="1400" noProof="0" dirty="0"/>
              <a:t>Relembre aos participantes que lhes foram claramente apresentadas as definições de vários termos. Ao assistirem a este vídeo, devem pensar no que </a:t>
            </a:r>
            <a:r>
              <a:rPr lang="pt-PT" sz="1400" b="1" noProof="0" dirty="0"/>
              <a:t>significa</a:t>
            </a:r>
            <a:r>
              <a:rPr lang="pt-PT" sz="1400" noProof="0" dirty="0"/>
              <a:t> PEAS (proteção contra exploração e abuso sexual) - e não apenas no que as letras representam.</a:t>
            </a:r>
          </a:p>
          <a:p>
            <a:endParaRPr lang="en-GB" sz="1400" b="1" noProof="0" dirty="0"/>
          </a:p>
          <a:p>
            <a:r>
              <a:rPr lang="pt-PT" sz="1400" b="0" noProof="0" dirty="0"/>
              <a:t>Enquanto assistem ao vídeo, os participantes devem tomar nota das diferentes formas de </a:t>
            </a:r>
            <a:r>
              <a:rPr lang="pt-PT" sz="1400" b="0" noProof="0" dirty="0" err="1"/>
              <a:t>EAS</a:t>
            </a:r>
            <a:r>
              <a:rPr lang="pt-PT" sz="1400" b="0" noProof="0" dirty="0"/>
              <a:t> e das condições que provavelmente tornaram estas situações possíveis.</a:t>
            </a:r>
          </a:p>
          <a:p>
            <a:endParaRPr lang="en-GB" sz="1400" b="1" noProof="0" dirty="0"/>
          </a:p>
          <a:p>
            <a:r>
              <a:rPr lang="en-GB" sz="1400" b="1" i="0" noProof="0" dirty="0" err="1">
                <a:effectLst/>
                <a:latin typeface="+mn-lt"/>
                <a:ea typeface="+mn-ea"/>
                <a:cs typeface="+mn-cs"/>
                <a:sym typeface="Helvetica Neue"/>
              </a:rPr>
              <a:t>Notas</a:t>
            </a:r>
            <a:r>
              <a:rPr lang="en-GB" sz="1400" b="1" i="0" noProof="0" dirty="0">
                <a:effectLst/>
                <a:latin typeface="+mn-lt"/>
                <a:ea typeface="+mn-ea"/>
                <a:cs typeface="+mn-cs"/>
                <a:sym typeface="Helvetica Neue"/>
              </a:rPr>
              <a:t> </a:t>
            </a:r>
            <a:r>
              <a:rPr lang="en-GB" sz="1400" b="1" i="0" noProof="0" dirty="0" err="1">
                <a:effectLst/>
                <a:latin typeface="+mn-lt"/>
                <a:ea typeface="+mn-ea"/>
                <a:cs typeface="+mn-cs"/>
                <a:sym typeface="Helvetica Neue"/>
              </a:rPr>
              <a:t>sobre</a:t>
            </a:r>
            <a:r>
              <a:rPr lang="en-GB" sz="1400" b="1" i="0" noProof="0" dirty="0">
                <a:effectLst/>
                <a:latin typeface="+mn-lt"/>
                <a:ea typeface="+mn-ea"/>
                <a:cs typeface="+mn-cs"/>
                <a:sym typeface="Helvetica Neue"/>
              </a:rPr>
              <a:t> o </a:t>
            </a:r>
            <a:r>
              <a:rPr lang="en-GB" sz="1400" b="1" i="0" noProof="0" dirty="0" err="1">
                <a:effectLst/>
                <a:latin typeface="+mn-lt"/>
                <a:ea typeface="+mn-ea"/>
                <a:cs typeface="+mn-cs"/>
                <a:sym typeface="Helvetica Neue"/>
              </a:rPr>
              <a:t>vídeo</a:t>
            </a:r>
            <a:r>
              <a:rPr lang="en-GB" sz="1400" b="1" i="0" noProof="0" dirty="0">
                <a:effectLst/>
                <a:latin typeface="+mn-lt"/>
                <a:ea typeface="+mn-ea"/>
                <a:cs typeface="+mn-cs"/>
                <a:sym typeface="Helvetica Neue"/>
              </a:rPr>
              <a:t>:</a:t>
            </a:r>
          </a:p>
          <a:p>
            <a:pPr marL="285750" indent="-285750">
              <a:buFont typeface="Arial" panose="020B0604020202020204" pitchFamily="34" charset="0"/>
              <a:buChar char="•"/>
            </a:pPr>
            <a:r>
              <a:rPr lang="pt-PT" sz="1400" b="0" i="0" noProof="0" dirty="0">
                <a:effectLst/>
                <a:latin typeface="+mn-lt"/>
                <a:ea typeface="+mn-ea"/>
                <a:cs typeface="+mn-cs"/>
                <a:sym typeface="Helvetica Neue"/>
              </a:rPr>
              <a:t>Os Comités Executivos para os Assuntos Humanitários e para a Paz e Segurança (ECHA/ECPS) da ONU e o Grupo de Trabalho de </a:t>
            </a:r>
            <a:r>
              <a:rPr lang="pt-PT" sz="1400" b="0" i="0" noProof="0" dirty="0" err="1">
                <a:effectLst/>
                <a:latin typeface="+mn-lt"/>
                <a:ea typeface="+mn-ea"/>
                <a:cs typeface="+mn-cs"/>
                <a:sym typeface="Helvetica Neue"/>
              </a:rPr>
              <a:t>ONGs</a:t>
            </a:r>
            <a:r>
              <a:rPr lang="pt-PT" sz="1400" b="0" i="0" noProof="0" dirty="0">
                <a:effectLst/>
                <a:latin typeface="+mn-lt"/>
                <a:ea typeface="+mn-ea"/>
                <a:cs typeface="+mn-cs"/>
                <a:sym typeface="Helvetica Neue"/>
              </a:rPr>
              <a:t> para a Proteção contra a Exploração e o Abuso Sexual foram criados em fevereiro de 2005, com o objetivo de prevenir atos de exploração e abuso sexual e de melhorar a resposta a estes crimes, quando ocorrem.</a:t>
            </a:r>
          </a:p>
          <a:p>
            <a:pPr marL="285750" indent="-285750">
              <a:buFont typeface="Arial" panose="020B0604020202020204" pitchFamily="34" charset="0"/>
              <a:buChar char="•"/>
            </a:pPr>
            <a:r>
              <a:rPr lang="pt-PT" sz="1400" b="0" i="0" noProof="0" dirty="0">
                <a:effectLst/>
                <a:latin typeface="+mn-lt"/>
                <a:ea typeface="+mn-ea"/>
                <a:cs typeface="+mn-cs"/>
                <a:sym typeface="Helvetica Neue"/>
              </a:rPr>
              <a:t>“</a:t>
            </a:r>
            <a:r>
              <a:rPr lang="pt-PT" sz="1400" b="0" i="0" noProof="0" dirty="0" err="1">
                <a:effectLst/>
                <a:latin typeface="+mn-lt"/>
                <a:ea typeface="+mn-ea"/>
                <a:cs typeface="+mn-cs"/>
                <a:sym typeface="Helvetica Neue"/>
              </a:rPr>
              <a:t>ST/SGB/2003/13</a:t>
            </a:r>
            <a:r>
              <a:rPr lang="pt-PT" sz="1400" b="0" i="0" noProof="0" dirty="0">
                <a:effectLst/>
                <a:latin typeface="+mn-lt"/>
                <a:ea typeface="+mn-ea"/>
                <a:cs typeface="+mn-cs"/>
                <a:sym typeface="Helvetica Neue"/>
              </a:rPr>
              <a:t>” é um documento de 3 páginas intitulado “Medidas especiais de proteção contra a exploração e o abuso sexual”. O boletim entrou em vigor em 15 de outubro de 2003. </a:t>
            </a:r>
            <a:r>
              <a:rPr lang="pt-PT" sz="1400" b="0" i="0" noProof="0" dirty="0" err="1">
                <a:effectLst/>
                <a:latin typeface="+mn-lt"/>
                <a:ea typeface="+mn-ea"/>
                <a:cs typeface="+mn-cs"/>
                <a:sym typeface="Helvetica Neue"/>
              </a:rPr>
              <a:t>SGB</a:t>
            </a:r>
            <a:r>
              <a:rPr lang="pt-PT" sz="1400" b="0" i="0" noProof="0" dirty="0">
                <a:effectLst/>
                <a:latin typeface="+mn-lt"/>
                <a:ea typeface="+mn-ea"/>
                <a:cs typeface="+mn-cs"/>
                <a:sym typeface="Helvetica Neue"/>
              </a:rPr>
              <a:t> = Boletim do Secretário-Geral. O </a:t>
            </a:r>
            <a:r>
              <a:rPr lang="pt-PT" sz="1400" b="0" i="0" noProof="0" dirty="0" err="1">
                <a:effectLst/>
                <a:latin typeface="+mn-lt"/>
                <a:ea typeface="+mn-ea"/>
                <a:cs typeface="+mn-cs"/>
                <a:sym typeface="Helvetica Neue"/>
              </a:rPr>
              <a:t>SG</a:t>
            </a:r>
            <a:r>
              <a:rPr lang="pt-PT" sz="1400" b="0" i="0" noProof="0" dirty="0">
                <a:effectLst/>
                <a:latin typeface="+mn-lt"/>
                <a:ea typeface="+mn-ea"/>
                <a:cs typeface="+mn-cs"/>
                <a:sym typeface="Helvetica Neue"/>
              </a:rPr>
              <a:t> (da ONU) na altura era Kofi Annan.</a:t>
            </a:r>
          </a:p>
        </p:txBody>
      </p:sp>
    </p:spTree>
    <p:extLst>
      <p:ext uri="{BB962C8B-B14F-4D97-AF65-F5344CB8AC3E}">
        <p14:creationId xmlns:p14="http://schemas.microsoft.com/office/powerpoint/2010/main" val="2054420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Pergunte aos participantes se havia alguma coisa no vídeo que lhes fosse nova ou que desconhecessem. Dê-lhes 3-4 minutos para responderem em plenário. Anote os pontos-chave num </a:t>
            </a:r>
            <a:r>
              <a:rPr lang="pt-PT" sz="1400" dirty="0" err="1"/>
              <a:t>flip</a:t>
            </a:r>
            <a:r>
              <a:rPr lang="pt-PT" sz="1400" dirty="0"/>
              <a:t> </a:t>
            </a:r>
            <a:r>
              <a:rPr lang="pt-PT" sz="1400" dirty="0" err="1"/>
              <a:t>chart</a:t>
            </a:r>
            <a:r>
              <a:rPr lang="pt-PT" sz="1400" dirty="0"/>
              <a:t> e resuma-os para efeitos de clarificação, antes de passar à pergunta seguinte.</a:t>
            </a:r>
          </a:p>
          <a:p>
            <a:endParaRPr lang="en-GB" sz="1400" dirty="0"/>
          </a:p>
          <a:p>
            <a:r>
              <a:rPr lang="pt-PT" sz="1400" dirty="0"/>
              <a:t>Dê ao grupo mais 3-4 minutos para responder à segunda pergunta em plenário. </a:t>
            </a:r>
            <a:r>
              <a:rPr lang="en-GB" sz="1400" dirty="0" err="1"/>
              <a:t>Depois</a:t>
            </a:r>
            <a:r>
              <a:rPr lang="en-GB" sz="1400" dirty="0"/>
              <a:t>, clique para </a:t>
            </a:r>
            <a:r>
              <a:rPr lang="en-GB" sz="1400" dirty="0" err="1"/>
              <a:t>revelar</a:t>
            </a:r>
            <a:r>
              <a:rPr lang="en-GB" sz="1400" dirty="0"/>
              <a:t> a </a:t>
            </a:r>
            <a:r>
              <a:rPr lang="en-GB" sz="1400" dirty="0" err="1"/>
              <a:t>terceira</a:t>
            </a:r>
            <a:r>
              <a:rPr lang="en-GB" sz="1400" dirty="0"/>
              <a:t> </a:t>
            </a:r>
            <a:r>
              <a:rPr lang="en-GB" sz="1400" dirty="0" err="1"/>
              <a:t>questão</a:t>
            </a:r>
            <a:r>
              <a:rPr lang="en-GB" sz="1400" dirty="0"/>
              <a:t> a </a:t>
            </a:r>
            <a:r>
              <a:rPr lang="en-GB" sz="1400" dirty="0" err="1"/>
              <a:t>colocar</a:t>
            </a:r>
            <a:r>
              <a:rPr lang="en-GB" sz="1400" dirty="0"/>
              <a:t> à </a:t>
            </a:r>
            <a:r>
              <a:rPr lang="en-GB" sz="1400" dirty="0" err="1"/>
              <a:t>discussão</a:t>
            </a:r>
            <a:r>
              <a:rPr lang="en-GB" sz="1400" dirty="0"/>
              <a:t>. </a:t>
            </a:r>
          </a:p>
          <a:p>
            <a:endParaRPr lang="en-GB" sz="1400" dirty="0"/>
          </a:p>
          <a:p>
            <a:r>
              <a:rPr lang="pt-PT" sz="1400" dirty="0"/>
              <a:t>Dê mais 3-4 minutos ao grupo para responder e registar os pontos-chave no </a:t>
            </a:r>
            <a:r>
              <a:rPr lang="pt-PT" sz="1400" dirty="0" err="1"/>
              <a:t>flip</a:t>
            </a:r>
            <a:r>
              <a:rPr lang="pt-PT" sz="1400" dirty="0"/>
              <a:t> </a:t>
            </a:r>
            <a:r>
              <a:rPr lang="pt-PT" sz="1400" dirty="0" err="1"/>
              <a:t>chart</a:t>
            </a:r>
            <a:r>
              <a:rPr lang="pt-PT" sz="1400" dirty="0"/>
              <a:t>. Estes devem incluir:</a:t>
            </a:r>
          </a:p>
          <a:p>
            <a:pPr marL="342900" indent="-342900">
              <a:buFont typeface="Arial" panose="020B0604020202020204" pitchFamily="34" charset="0"/>
              <a:buChar char="•"/>
            </a:pPr>
            <a:r>
              <a:rPr lang="pt-PT" sz="1400" dirty="0"/>
              <a:t>desequilíbrio de poder entre as vítimas e os agressores;</a:t>
            </a:r>
          </a:p>
          <a:p>
            <a:pPr marL="342900" indent="-342900">
              <a:buFont typeface="Arial" panose="020B0604020202020204" pitchFamily="34" charset="0"/>
              <a:buChar char="•"/>
            </a:pPr>
            <a:r>
              <a:rPr lang="pt-PT" sz="1400" dirty="0"/>
              <a:t>pessoas vulneráveis </a:t>
            </a:r>
            <a:r>
              <a:rPr lang="pt-PT" sz="1400" dirty="0" err="1"/>
              <a:t>e/ou</a:t>
            </a:r>
            <a:r>
              <a:rPr lang="pt-PT" sz="1400" dirty="0"/>
              <a:t> empobrecidas;</a:t>
            </a:r>
          </a:p>
          <a:p>
            <a:pPr marL="342900" indent="-342900">
              <a:buFont typeface="Arial" panose="020B0604020202020204" pitchFamily="34" charset="0"/>
              <a:buChar char="•"/>
            </a:pPr>
            <a:r>
              <a:rPr lang="pt-PT" sz="1400" dirty="0"/>
              <a:t>presumíveis boas intenções iniciais dos agressores; e</a:t>
            </a:r>
          </a:p>
          <a:p>
            <a:pPr marL="342900" indent="-342900">
              <a:buFont typeface="Arial" panose="020B0604020202020204" pitchFamily="34" charset="0"/>
              <a:buChar char="•"/>
            </a:pPr>
            <a:r>
              <a:rPr lang="pt-PT" sz="1400" dirty="0"/>
              <a:t>falta de mecanismos de supervisão ou de feedback.</a:t>
            </a:r>
          </a:p>
          <a:p>
            <a:endParaRPr lang="en-GB" sz="1400" dirty="0"/>
          </a:p>
          <a:p>
            <a:r>
              <a:rPr lang="pt-PT" sz="1400" dirty="0"/>
              <a:t>Pode ser útil ter algumas das suas próprias respostas por escrito, para suscitar debates. </a:t>
            </a:r>
          </a:p>
          <a:p>
            <a:endParaRPr lang="pt-PT" sz="1400" dirty="0"/>
          </a:p>
          <a:p>
            <a:r>
              <a:rPr lang="pt-PT" sz="1400" dirty="0"/>
              <a:t>Explique o que se entende por </a:t>
            </a:r>
            <a:r>
              <a:rPr lang="pt-PT" sz="1400" dirty="0" err="1"/>
              <a:t>PEAS</a:t>
            </a:r>
            <a:r>
              <a:rPr lang="pt-PT" sz="1400" dirty="0"/>
              <a:t> e a obrigação que todas as organizações têm de apoiar os quatro pilares do Grupo de Trabalho: Envolvimento e apoio das populações locais, prevenção, resposta, gestão e coordenação.</a:t>
            </a:r>
          </a:p>
        </p:txBody>
      </p:sp>
    </p:spTree>
    <p:extLst>
      <p:ext uri="{BB962C8B-B14F-4D97-AF65-F5344CB8AC3E}">
        <p14:creationId xmlns:p14="http://schemas.microsoft.com/office/powerpoint/2010/main" val="2445723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Tendo discutido algumas formas possíveis de EAS, peça aos participantes (nas suas mesas) para encontrarem orientações da Esfera no que diz respeito à PSEA das pessoas afetadas por agentes humanitários.</a:t>
            </a:r>
          </a:p>
          <a:p>
            <a:endParaRPr lang="pt-PT" sz="1400" dirty="0"/>
          </a:p>
          <a:p>
            <a:r>
              <a:rPr lang="pt-PT" sz="1400" dirty="0"/>
              <a:t>Peça a metade dos grupos para se concentrarem nos capítulos fundamentais (nomeadamente a CHS), e à outra metade para se concentrarem nos capítulos técnicos (nomeadamente segurança alimentar, mas poderá ser outro capítulo, caso haja especialistas no grupo).</a:t>
            </a:r>
          </a:p>
          <a:p>
            <a:endParaRPr lang="pt-PT" sz="1400" dirty="0"/>
          </a:p>
          <a:p>
            <a:r>
              <a:rPr lang="pt-PT" sz="1400" dirty="0"/>
              <a:t>Após 10 minutos, passe para o próximo diapositivo, para debate e possíveis respostas.</a:t>
            </a:r>
          </a:p>
        </p:txBody>
      </p:sp>
    </p:spTree>
    <p:extLst>
      <p:ext uri="{BB962C8B-B14F-4D97-AF65-F5344CB8AC3E}">
        <p14:creationId xmlns:p14="http://schemas.microsoft.com/office/powerpoint/2010/main" val="3523615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Peça ao(s) grupo(s) que estava(m) a analisar os capítulos fundamentais para localizar alguns conselhos.</a:t>
            </a:r>
          </a:p>
          <a:p>
            <a:pPr marL="0" marR="0" lvl="0" indent="0" defTabSz="457200" eaLnBrk="1" fontAlgn="auto" latinLnBrk="0" hangingPunct="1">
              <a:lnSpc>
                <a:spcPct val="117999"/>
              </a:lnSpc>
              <a:spcBef>
                <a:spcPts val="0"/>
              </a:spcBef>
              <a:spcAft>
                <a:spcPts val="0"/>
              </a:spcAft>
              <a:buClrTx/>
              <a:buSzTx/>
              <a:buFontTx/>
              <a:buNone/>
              <a:tabLst/>
              <a:defRPr/>
            </a:pPr>
            <a:endParaRPr lang="pt-PT"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Várias respostas são possíveis, mas é lógico que a principal orientação se encontre na </a:t>
            </a:r>
            <a:r>
              <a:rPr lang="pt-PT" sz="1400" b="0" noProof="0" dirty="0" err="1"/>
              <a:t>CHS</a:t>
            </a:r>
            <a:r>
              <a:rPr lang="pt-PT" sz="1400" b="0" noProof="0" dirty="0"/>
              <a:t>: dado que estes tipos de abusos serão cometidos por membros individuais do pessoal, cabe às organizações humanitárias controlar estes riscos e agir rapidamente quando os abusos acontecem.</a:t>
            </a:r>
          </a:p>
          <a:p>
            <a:pPr marL="0" marR="0" lvl="0" indent="0" defTabSz="457200" eaLnBrk="1" fontAlgn="auto" latinLnBrk="0" hangingPunct="1">
              <a:lnSpc>
                <a:spcPct val="117999"/>
              </a:lnSpc>
              <a:spcBef>
                <a:spcPts val="0"/>
              </a:spcBef>
              <a:spcAft>
                <a:spcPts val="0"/>
              </a:spcAft>
              <a:buClrTx/>
              <a:buSzTx/>
              <a:buFontTx/>
              <a:buNone/>
              <a:tabLst/>
              <a:defRPr/>
            </a:pPr>
            <a:endParaRPr lang="pt-PT"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Como pergunta complementar, pergunte por que razão é mais fácil dizer do que fazer “o recrutamento, a seleção e a contratação cuidadosos”. Possíveis respostas: 1) Os controlos policiais (ao abrigo de sistemas nacionais e/ou internacionais) são complicados e podem não proporcionar um rastreio eficaz, por exemplo, as pessoas só entram no sistema da Interpol se tiverem sido acusadas de uma infração, não com base em alegações de despedimento/demissão. 2) Em alguns países (por exemplo, o Reino Unido), os empregadores anteriores tendem a não dar más referências, por receio de serem processados. (Neste caso, se um empregador fornecer </a:t>
            </a:r>
            <a:r>
              <a:rPr lang="pt-PT" sz="1400" b="1" noProof="0" dirty="0"/>
              <a:t>apenas a descrição do emprego e as datas de emprego</a:t>
            </a:r>
            <a:r>
              <a:rPr lang="pt-PT" sz="1400" b="0" noProof="0" dirty="0"/>
              <a:t>, este facto é geralmente interpretado como uma “má referência”, embora não detalhada).</a:t>
            </a:r>
          </a:p>
        </p:txBody>
      </p:sp>
    </p:spTree>
    <p:extLst>
      <p:ext uri="{BB962C8B-B14F-4D97-AF65-F5344CB8AC3E}">
        <p14:creationId xmlns:p14="http://schemas.microsoft.com/office/powerpoint/2010/main" val="1741924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400" b="0" noProof="0" dirty="0"/>
              <a:t>[</a:t>
            </a:r>
            <a:r>
              <a:rPr lang="en-GB" sz="1400" b="0" noProof="0" dirty="0" err="1"/>
              <a:t>NdT</a:t>
            </a:r>
            <a:r>
              <a:rPr lang="en-GB" sz="1400" b="0" noProof="0" dirty="0"/>
              <a:t>. </a:t>
            </a:r>
            <a:r>
              <a:rPr lang="en-GB" sz="1400" b="0" noProof="0" dirty="0" err="1"/>
              <a:t>Tradução</a:t>
            </a:r>
            <a:r>
              <a:rPr lang="en-GB" sz="1400" b="0" noProof="0" dirty="0"/>
              <a:t> do </a:t>
            </a:r>
            <a:r>
              <a:rPr lang="en-GB" sz="1400" b="0" noProof="0" dirty="0" err="1"/>
              <a:t>texto</a:t>
            </a:r>
            <a:r>
              <a:rPr lang="en-GB" sz="1400" b="0" noProof="0" dirty="0"/>
              <a:t> </a:t>
            </a:r>
            <a:r>
              <a:rPr lang="en-GB" sz="1400" b="0" noProof="0" dirty="0" err="1"/>
              <a:t>não</a:t>
            </a:r>
            <a:r>
              <a:rPr lang="en-GB" sz="1400" b="0" noProof="0" dirty="0"/>
              <a:t> </a:t>
            </a:r>
            <a:r>
              <a:rPr lang="en-GB" sz="1400" b="0" noProof="0" dirty="0" err="1"/>
              <a:t>editável</a:t>
            </a:r>
            <a:r>
              <a:rPr lang="en-GB" sz="1400" b="0" noProof="0" dirty="0"/>
              <a:t>:</a:t>
            </a:r>
          </a:p>
          <a:p>
            <a:pPr marL="0" marR="0" lvl="0" indent="0" defTabSz="457200" eaLnBrk="1" fontAlgn="auto" latinLnBrk="0" hangingPunct="1">
              <a:lnSpc>
                <a:spcPct val="117999"/>
              </a:lnSpc>
              <a:spcBef>
                <a:spcPts val="0"/>
              </a:spcBef>
              <a:spcAft>
                <a:spcPts val="0"/>
              </a:spcAft>
              <a:buClrTx/>
              <a:buSzTx/>
              <a:buFontTx/>
              <a:buNone/>
              <a:tabLst/>
              <a:defRPr/>
            </a:pPr>
            <a:r>
              <a:rPr lang="pt-PT" sz="1800" b="1" i="0" u="none" strike="noStrike" baseline="0" dirty="0">
                <a:solidFill>
                  <a:srgbClr val="000000"/>
                </a:solidFill>
                <a:latin typeface="Titillium Web"/>
              </a:rPr>
              <a:t>Ajuda alimentar – Norma 6.3: Seleção de beneficiários, distribuição e entrega </a:t>
            </a:r>
            <a:endParaRPr lang="en-GB"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800" b="0" i="0" u="none" strike="noStrike" baseline="0" dirty="0">
                <a:solidFill>
                  <a:srgbClr val="000000"/>
                </a:solidFill>
                <a:latin typeface="Titillium Web"/>
              </a:rPr>
              <a:t>A seleção dos beneficiários e a distribuição da ajuda alimentar é reativa, atempada, transparente e segura.]</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Peça ao(s) grupo(s) que estava(m) a analisar os capítulos técnicos para localizar(em) alguns conselhos.</a:t>
            </a:r>
          </a:p>
          <a:p>
            <a:pPr marL="0" marR="0" lvl="0" indent="0" defTabSz="457200" eaLnBrk="1" fontAlgn="auto" latinLnBrk="0" hangingPunct="1">
              <a:lnSpc>
                <a:spcPct val="117999"/>
              </a:lnSpc>
              <a:spcBef>
                <a:spcPts val="0"/>
              </a:spcBef>
              <a:spcAft>
                <a:spcPts val="0"/>
              </a:spcAft>
              <a:buClrTx/>
              <a:buSzTx/>
              <a:buFontTx/>
              <a:buNone/>
              <a:tabLst/>
              <a:defRPr/>
            </a:pPr>
            <a:endParaRPr lang="pt-PT"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Várias respostas são possíveis. O exemplo é a informação extraída da norma 6.3 relativa à distribuição de alimentos, que é frequentemente uma ação que comporta riscos. </a:t>
            </a:r>
          </a:p>
          <a:p>
            <a:pPr marL="0" marR="0" lvl="0" indent="0" defTabSz="457200" eaLnBrk="1" fontAlgn="auto" latinLnBrk="0" hangingPunct="1">
              <a:lnSpc>
                <a:spcPct val="117999"/>
              </a:lnSpc>
              <a:spcBef>
                <a:spcPts val="0"/>
              </a:spcBef>
              <a:spcAft>
                <a:spcPts val="0"/>
              </a:spcAft>
              <a:buClrTx/>
              <a:buSzTx/>
              <a:buFontTx/>
              <a:buNone/>
              <a:tabLst/>
              <a:defRPr/>
            </a:pPr>
            <a:endParaRPr lang="pt-PT"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Da secção do vídeo sobre </a:t>
            </a:r>
            <a:r>
              <a:rPr lang="pt-PT" sz="1400" b="0" noProof="0" dirty="0" err="1"/>
              <a:t>Glory</a:t>
            </a:r>
            <a:r>
              <a:rPr lang="pt-PT" sz="1400" b="0" noProof="0" dirty="0"/>
              <a:t> e Dave na Tailândia, infere-se que este caso parece ter sido relatado e acompanhado (tendo resultado na detenção e prisão de Dave), mas os controlos policiais (que poderiam ter sido eficazes na prevenção deste evento) não foram efetuados.</a:t>
            </a:r>
          </a:p>
        </p:txBody>
      </p:sp>
    </p:spTree>
    <p:extLst>
      <p:ext uri="{BB962C8B-B14F-4D97-AF65-F5344CB8AC3E}">
        <p14:creationId xmlns:p14="http://schemas.microsoft.com/office/powerpoint/2010/main" val="27953036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en-GB" sz="1800" b="0" noProof="0" dirty="0"/>
              <a:t>[</a:t>
            </a:r>
            <a:r>
              <a:rPr lang="en-GB" sz="1800" b="0" noProof="0" dirty="0" err="1"/>
              <a:t>NdT</a:t>
            </a:r>
            <a:r>
              <a:rPr lang="en-GB" sz="1800" b="0" noProof="0" dirty="0"/>
              <a:t>. </a:t>
            </a:r>
            <a:r>
              <a:rPr lang="en-GB" sz="1800" b="0" noProof="0" dirty="0" err="1"/>
              <a:t>Tradução</a:t>
            </a:r>
            <a:r>
              <a:rPr lang="en-GB" sz="1800" b="0" noProof="0" dirty="0"/>
              <a:t> do </a:t>
            </a:r>
            <a:r>
              <a:rPr lang="en-GB" sz="1800" b="0" noProof="0" dirty="0" err="1"/>
              <a:t>texto</a:t>
            </a:r>
            <a:r>
              <a:rPr lang="en-GB" sz="1800" b="0" noProof="0" dirty="0"/>
              <a:t> </a:t>
            </a:r>
            <a:r>
              <a:rPr lang="en-GB" sz="1800" b="0" noProof="0" dirty="0" err="1"/>
              <a:t>não</a:t>
            </a:r>
            <a:r>
              <a:rPr lang="en-GB" sz="1800" b="0" noProof="0" dirty="0"/>
              <a:t> </a:t>
            </a:r>
            <a:r>
              <a:rPr lang="en-GB" sz="1800" b="0" noProof="0" dirty="0" err="1"/>
              <a:t>editável</a:t>
            </a:r>
            <a:r>
              <a:rPr lang="en-GB" sz="1800" b="0" noProof="0" dirty="0"/>
              <a:t>:</a:t>
            </a:r>
          </a:p>
          <a:p>
            <a:pPr marL="0" marR="0" lvl="0" indent="0" defTabSz="457200" eaLnBrk="1" fontAlgn="auto" latinLnBrk="0" hangingPunct="1">
              <a:lnSpc>
                <a:spcPct val="117999"/>
              </a:lnSpc>
              <a:spcBef>
                <a:spcPts val="0"/>
              </a:spcBef>
              <a:spcAft>
                <a:spcPts val="0"/>
              </a:spcAft>
              <a:buClrTx/>
              <a:buSzTx/>
              <a:buFontTx/>
              <a:buNone/>
              <a:tabLst/>
              <a:defRPr/>
            </a:pPr>
            <a:r>
              <a:rPr lang="pt-PT" sz="1800" b="1" i="0" u="none" strike="noStrike" baseline="0" dirty="0">
                <a:solidFill>
                  <a:srgbClr val="000000"/>
                </a:solidFill>
                <a:latin typeface="Titillium Web"/>
              </a:rPr>
              <a:t>Sistemas de saúde – Norma 1.2: Profissionais na área da saúde</a:t>
            </a:r>
          </a:p>
          <a:p>
            <a:pPr marL="0" marR="0" lvl="0" indent="0" defTabSz="457200" eaLnBrk="1" fontAlgn="auto" latinLnBrk="0" hangingPunct="1">
              <a:lnSpc>
                <a:spcPct val="117999"/>
              </a:lnSpc>
              <a:spcBef>
                <a:spcPts val="0"/>
              </a:spcBef>
              <a:spcAft>
                <a:spcPts val="0"/>
              </a:spcAft>
              <a:buClrTx/>
              <a:buSzTx/>
              <a:buFontTx/>
              <a:buNone/>
              <a:tabLst/>
              <a:defRPr/>
            </a:pPr>
            <a:r>
              <a:rPr lang="pt-PT" sz="1800" b="0" i="0" u="none" strike="noStrike" baseline="0" dirty="0">
                <a:solidFill>
                  <a:srgbClr val="000000"/>
                </a:solidFill>
                <a:latin typeface="Titillium Web"/>
              </a:rPr>
              <a:t>As pessoas têm acesso a profissionais de saúde devidamente qualificados em todos os níveis de prestação de cuidados de saúde.]</a:t>
            </a:r>
          </a:p>
          <a:p>
            <a:pPr marL="0" marR="0" lvl="0" indent="0" defTabSz="457200" eaLnBrk="1" fontAlgn="auto" latinLnBrk="0" hangingPunct="1">
              <a:lnSpc>
                <a:spcPct val="117999"/>
              </a:lnSpc>
              <a:spcBef>
                <a:spcPts val="0"/>
              </a:spcBef>
              <a:spcAft>
                <a:spcPts val="0"/>
              </a:spcAft>
              <a:buClrTx/>
              <a:buSzTx/>
              <a:buFontTx/>
              <a:buNone/>
              <a:tabLst/>
              <a:defRPr/>
            </a:pPr>
            <a:endParaRPr lang="en-GB"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Importa referir que o exemplo do diapositivo anterior sobre sexo em troca de ajuda alimentar é o exemplo típico de </a:t>
            </a:r>
            <a:r>
              <a:rPr lang="pt-PT" sz="1400" b="0" noProof="0" dirty="0" err="1"/>
              <a:t>EAS</a:t>
            </a:r>
            <a:r>
              <a:rPr lang="pt-PT" sz="1400" b="0" noProof="0" dirty="0"/>
              <a:t> no setor humanitário, pelo que é importante salientar que esta não é a única área em que o Manual Esfera inclui conselhos.</a:t>
            </a:r>
          </a:p>
          <a:p>
            <a:pPr marL="0" marR="0" lvl="0" indent="0" defTabSz="457200" eaLnBrk="1" fontAlgn="auto" latinLnBrk="0" hangingPunct="1">
              <a:lnSpc>
                <a:spcPct val="117999"/>
              </a:lnSpc>
              <a:spcBef>
                <a:spcPts val="0"/>
              </a:spcBef>
              <a:spcAft>
                <a:spcPts val="0"/>
              </a:spcAft>
              <a:buClrTx/>
              <a:buSzTx/>
              <a:buFontTx/>
              <a:buNone/>
              <a:tabLst/>
              <a:defRPr/>
            </a:pPr>
            <a:endParaRPr lang="pt-PT" sz="1400" b="0" noProof="0" dirty="0"/>
          </a:p>
          <a:p>
            <a:pPr marL="0" marR="0" lvl="0" indent="0" defTabSz="457200" eaLnBrk="1" fontAlgn="auto" latinLnBrk="0" hangingPunct="1">
              <a:lnSpc>
                <a:spcPct val="117999"/>
              </a:lnSpc>
              <a:spcBef>
                <a:spcPts val="0"/>
              </a:spcBef>
              <a:spcAft>
                <a:spcPts val="0"/>
              </a:spcAft>
              <a:buClrTx/>
              <a:buSzTx/>
              <a:buFontTx/>
              <a:buNone/>
              <a:tabLst/>
              <a:defRPr/>
            </a:pPr>
            <a:r>
              <a:rPr lang="pt-PT" sz="1400" b="0" noProof="0" dirty="0"/>
              <a:t>Este segundo exemplo salienta a importância de dar formação sobre PEAS ao pessoal da área médica. Em caso de EAS, o pessoal do sector médico pode ser a primeira linha de defesa para evitar violações repetidas, pelo que deve ser devidamente formado para reconhecer os riscos e reagir a suspeitas de violação.</a:t>
            </a:r>
            <a:endParaRPr lang="en-GB" sz="1400" b="0" u="none" noProof="0" dirty="0">
              <a:effectLst/>
              <a:latin typeface="+mn-lt"/>
              <a:ea typeface="+mn-ea"/>
              <a:cs typeface="+mn-cs"/>
              <a:sym typeface="Helvetica Neue"/>
            </a:endParaRPr>
          </a:p>
          <a:p>
            <a:endParaRPr lang="en-GB" sz="1400" noProof="0" dirty="0"/>
          </a:p>
        </p:txBody>
      </p:sp>
    </p:spTree>
    <p:extLst>
      <p:ext uri="{BB962C8B-B14F-4D97-AF65-F5344CB8AC3E}">
        <p14:creationId xmlns:p14="http://schemas.microsoft.com/office/powerpoint/2010/main" val="3320154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pt-PT" sz="1400" b="0" noProof="0" dirty="0"/>
              <a:t>Importa referir que, das três perguntas, poderia dizer-se que este é o ponto mais forte do Manual Esfera, uma vez que é principalmente um instrumento de “resposta”.</a:t>
            </a:r>
          </a:p>
          <a:p>
            <a:pPr marL="0" indent="0">
              <a:buFont typeface="Arial" panose="020B0604020202020204" pitchFamily="34" charset="0"/>
              <a:buNone/>
            </a:pPr>
            <a:endParaRPr lang="pt-PT" sz="1400" b="0" noProof="0" dirty="0"/>
          </a:p>
          <a:p>
            <a:pPr marL="0" indent="0">
              <a:buFont typeface="Arial" panose="020B0604020202020204" pitchFamily="34" charset="0"/>
              <a:buNone/>
            </a:pPr>
            <a:r>
              <a:rPr lang="pt-PT" sz="1400" b="0" noProof="0" dirty="0"/>
              <a:t>Como vimos, uma organização humanitária deve ter políticas e processos fortes em vigor para salvaguardar contra AAS e EAS cometidos pelo seu pessoal, mas a proteção das pessoas afetadas contra a V(S)G cometida por outros membros da população afetada requer uma programação de boa qualidade, que preste grande atenção às vulnerabilidades.</a:t>
            </a:r>
          </a:p>
          <a:p>
            <a:pPr marL="0" indent="0">
              <a:buFont typeface="Arial" panose="020B0604020202020204" pitchFamily="34" charset="0"/>
              <a:buNone/>
            </a:pPr>
            <a:endParaRPr lang="pt-PT" sz="1400" b="0" noProof="0" dirty="0"/>
          </a:p>
          <a:p>
            <a:pPr marL="0" indent="0">
              <a:buFont typeface="Arial" panose="020B0604020202020204" pitchFamily="34" charset="0"/>
              <a:buNone/>
            </a:pPr>
            <a:r>
              <a:rPr lang="pt-PT" sz="1400" b="0" noProof="0" dirty="0"/>
              <a:t>Atribua a cada grupo/mesa um setor técnico (distribua páginas do </a:t>
            </a:r>
            <a:r>
              <a:rPr lang="pt-PT" sz="1400" b="1" noProof="0" dirty="0"/>
              <a:t>STP 13 </a:t>
            </a:r>
            <a:r>
              <a:rPr lang="en-GB" sz="1400" b="1" dirty="0"/>
              <a:t>Chapter Icons.docx (</a:t>
            </a:r>
            <a:r>
              <a:rPr lang="pt-PT" sz="1400" b="1" noProof="0" dirty="0"/>
              <a:t>Ícones dos capítulos)</a:t>
            </a:r>
            <a:r>
              <a:rPr lang="pt-PT" sz="1400" b="0" noProof="0" dirty="0"/>
              <a:t>. A segurança alimentar e a nutrição podem estar juntas ou separadas. O capítulo Princípios de Proteção também pode ser utilizado, se tiver seis grupos.</a:t>
            </a:r>
          </a:p>
          <a:p>
            <a:pPr marL="0" indent="0">
              <a:buFont typeface="Arial" panose="020B0604020202020204" pitchFamily="34" charset="0"/>
              <a:buNone/>
            </a:pPr>
            <a:endParaRPr lang="pt-PT" sz="1400" b="0" noProof="0" dirty="0"/>
          </a:p>
          <a:p>
            <a:pPr marL="0" indent="0">
              <a:buFont typeface="Arial" panose="020B0604020202020204" pitchFamily="34" charset="0"/>
              <a:buNone/>
            </a:pPr>
            <a:r>
              <a:rPr lang="pt-PT" sz="1400" b="0" noProof="0" dirty="0"/>
              <a:t>Peça aos participantes para identificarem um risco de V(S)G, e uma ação/orientação do Manual Esfera para mitigar esse risco através de uma boa conceção de programas. Dê aos grupos 10 minutos para debater e 2 minutos cada um para reproduzir.</a:t>
            </a:r>
          </a:p>
          <a:p>
            <a:pPr marL="0" indent="0">
              <a:buFont typeface="Arial" panose="020B0604020202020204" pitchFamily="34" charset="0"/>
              <a:buNone/>
            </a:pPr>
            <a:endParaRPr lang="pt-PT" sz="1400" b="0" noProof="0" dirty="0"/>
          </a:p>
          <a:p>
            <a:pPr marL="0" indent="0">
              <a:buFont typeface="Arial" panose="020B0604020202020204" pitchFamily="34" charset="0"/>
              <a:buNone/>
            </a:pPr>
            <a:r>
              <a:rPr lang="pt-PT" sz="1400" b="0" noProof="0" dirty="0"/>
              <a:t>Dê um exemplo:</a:t>
            </a:r>
          </a:p>
          <a:p>
            <a:pPr marL="0" indent="0">
              <a:buFont typeface="Arial" panose="020B0604020202020204" pitchFamily="34" charset="0"/>
              <a:buNone/>
            </a:pPr>
            <a:r>
              <a:rPr lang="pt-PT" sz="1400" b="1" noProof="0" dirty="0"/>
              <a:t>Risco</a:t>
            </a:r>
            <a:r>
              <a:rPr lang="pt-PT" sz="1400" b="0" noProof="0" dirty="0"/>
              <a:t>: As mulheres que vivem num campo estão a recolher lenha de uma floresta próxima, onde correm o risco de serem atacadas.</a:t>
            </a:r>
          </a:p>
          <a:p>
            <a:pPr algn="l"/>
            <a:r>
              <a:rPr lang="pt-PT" sz="1400" b="1" noProof="0" dirty="0"/>
              <a:t>Ação/orientação</a:t>
            </a:r>
            <a:r>
              <a:rPr lang="pt-PT" sz="1400" b="0" noProof="0" dirty="0"/>
              <a:t>: “Distribuir </a:t>
            </a:r>
            <a:r>
              <a:rPr lang="pt-PT" sz="1800" b="0" i="0" u="none" strike="noStrike" baseline="0" noProof="0" dirty="0">
                <a:solidFill>
                  <a:srgbClr val="000000"/>
                </a:solidFill>
                <a:latin typeface="Titillium Web"/>
              </a:rPr>
              <a:t>alternativas de combustíveis que reduzam a necessidade de ir buscar lenha em ambientes perigosos</a:t>
            </a:r>
            <a:r>
              <a:rPr lang="pt-PT" sz="1400" b="0" noProof="0" dirty="0"/>
              <a:t>”. (página 39)</a:t>
            </a:r>
          </a:p>
          <a:p>
            <a:pPr marL="0" indent="0">
              <a:buFont typeface="Arial" panose="020B0604020202020204" pitchFamily="34" charset="0"/>
              <a:buNone/>
            </a:pPr>
            <a:r>
              <a:rPr lang="pt-PT" sz="1400" b="1" noProof="0" dirty="0"/>
              <a:t>Advertência</a:t>
            </a:r>
            <a:r>
              <a:rPr lang="pt-PT" sz="1400" b="0" noProof="0" dirty="0"/>
              <a:t>: Verifique se esta ação não causa efeitos negativos diferentes. Considere alternativas.</a:t>
            </a:r>
          </a:p>
          <a:p>
            <a:pPr marL="0" indent="0">
              <a:buFont typeface="Arial" panose="020B0604020202020204" pitchFamily="34" charset="0"/>
              <a:buNone/>
            </a:pPr>
            <a:endParaRPr lang="pt-PT" sz="1400" noProof="0" dirty="0"/>
          </a:p>
        </p:txBody>
      </p:sp>
    </p:spTree>
    <p:extLst>
      <p:ext uri="{BB962C8B-B14F-4D97-AF65-F5344CB8AC3E}">
        <p14:creationId xmlns:p14="http://schemas.microsoft.com/office/powerpoint/2010/main" val="9960303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Reveja os pontos-chave e incentive os participantes a continuarem a discutir esta questão junto dos seus próprios gabinetes e operações.</a:t>
            </a:r>
            <a:endParaRPr lang="en-US" sz="1400" dirty="0"/>
          </a:p>
        </p:txBody>
      </p:sp>
    </p:spTree>
    <p:extLst>
      <p:ext uri="{BB962C8B-B14F-4D97-AF65-F5344CB8AC3E}">
        <p14:creationId xmlns:p14="http://schemas.microsoft.com/office/powerpoint/2010/main" val="1949909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Reveja os objetivos e pergunte se há especialistas na sala que tenham trabalhado nesta questão ou em políticas para lidar com a mesma.</a:t>
            </a:r>
          </a:p>
        </p:txBody>
      </p:sp>
    </p:spTree>
    <p:extLst>
      <p:ext uri="{BB962C8B-B14F-4D97-AF65-F5344CB8AC3E}">
        <p14:creationId xmlns:p14="http://schemas.microsoft.com/office/powerpoint/2010/main" val="23181765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a:t>Nota</a:t>
            </a:r>
            <a:r>
              <a:rPr lang="en-US" sz="1400" dirty="0"/>
              <a:t>: </a:t>
            </a:r>
            <a:r>
              <a:rPr lang="en-US" sz="1400" dirty="0" err="1"/>
              <a:t>estes</a:t>
            </a:r>
            <a:r>
              <a:rPr lang="en-US" sz="1400" dirty="0"/>
              <a:t> </a:t>
            </a:r>
            <a:r>
              <a:rPr lang="en-US" sz="1400" dirty="0" err="1"/>
              <a:t>diapositivos</a:t>
            </a:r>
            <a:r>
              <a:rPr lang="en-US" sz="1400" dirty="0"/>
              <a:t> </a:t>
            </a:r>
            <a:r>
              <a:rPr lang="en-US" sz="1400" dirty="0" err="1"/>
              <a:t>são</a:t>
            </a:r>
            <a:r>
              <a:rPr lang="en-US" sz="1400" dirty="0"/>
              <a:t> </a:t>
            </a:r>
            <a:r>
              <a:rPr lang="en-US" sz="1400" dirty="0" err="1"/>
              <a:t>inseridos</a:t>
            </a:r>
            <a:r>
              <a:rPr lang="en-US" sz="1400" dirty="0"/>
              <a:t> </a:t>
            </a:r>
            <a:r>
              <a:rPr lang="en-US" sz="1400" b="1" dirty="0" err="1"/>
              <a:t>depois</a:t>
            </a:r>
            <a:r>
              <a:rPr lang="en-US" sz="1400" b="1" dirty="0"/>
              <a:t> </a:t>
            </a:r>
            <a:r>
              <a:rPr lang="en-US" sz="1400" b="0" dirty="0"/>
              <a:t>das </a:t>
            </a:r>
            <a:r>
              <a:rPr lang="en-US" sz="1400" b="0" dirty="0" err="1"/>
              <a:t>mensagens-chave</a:t>
            </a:r>
            <a:r>
              <a:rPr lang="en-US" sz="1400" b="0" dirty="0"/>
              <a:t>, para </a:t>
            </a:r>
            <a:r>
              <a:rPr lang="en-US" sz="1400" b="0" dirty="0" err="1"/>
              <a:t>evitar</a:t>
            </a:r>
            <a:r>
              <a:rPr lang="en-US" sz="1400" b="0" dirty="0"/>
              <a:t> </a:t>
            </a:r>
            <a:r>
              <a:rPr lang="en-US" sz="1400" b="0" dirty="0" err="1"/>
              <a:t>confundir</a:t>
            </a:r>
            <a:r>
              <a:rPr lang="en-US" sz="1400" b="0" dirty="0"/>
              <a:t> </a:t>
            </a:r>
            <a:r>
              <a:rPr lang="en-US" sz="1400" b="0" dirty="0" err="1"/>
              <a:t>estes</a:t>
            </a:r>
            <a:r>
              <a:rPr lang="en-US" sz="1400" b="0" dirty="0"/>
              <a:t> </a:t>
            </a:r>
            <a:r>
              <a:rPr lang="en-US" sz="1400" b="0" dirty="0" err="1"/>
              <a:t>recursos</a:t>
            </a:r>
            <a:r>
              <a:rPr lang="en-US" sz="1400" b="0" dirty="0"/>
              <a:t> de PEAS com a </a:t>
            </a:r>
            <a:r>
              <a:rPr lang="en-US" sz="1400" b="0" dirty="0" err="1"/>
              <a:t>atividade</a:t>
            </a:r>
            <a:r>
              <a:rPr lang="en-US" sz="1400" b="0" dirty="0"/>
              <a:t> </a:t>
            </a:r>
            <a:r>
              <a:rPr lang="en-US" sz="1400" b="0" dirty="0" err="1"/>
              <a:t>relativa</a:t>
            </a:r>
            <a:r>
              <a:rPr lang="en-US" sz="1400" b="0" dirty="0"/>
              <a:t> a VG. A </a:t>
            </a:r>
            <a:r>
              <a:rPr lang="en-US" sz="1400" b="0" dirty="0" err="1"/>
              <a:t>intenção</a:t>
            </a:r>
            <a:r>
              <a:rPr lang="en-US" sz="1400" b="0" dirty="0"/>
              <a:t> </a:t>
            </a:r>
            <a:r>
              <a:rPr lang="en-US" sz="1400" b="0" dirty="0" err="1"/>
              <a:t>destes</a:t>
            </a:r>
            <a:r>
              <a:rPr lang="en-US" sz="1400" b="0" dirty="0"/>
              <a:t> </a:t>
            </a:r>
            <a:r>
              <a:rPr lang="en-US" sz="1400" b="0" dirty="0" err="1"/>
              <a:t>diapositivos</a:t>
            </a:r>
            <a:r>
              <a:rPr lang="en-US" sz="1400" b="0" dirty="0"/>
              <a:t> é a de </a:t>
            </a:r>
            <a:r>
              <a:rPr lang="en-US" sz="1400" b="0" dirty="0" err="1"/>
              <a:t>identificar</a:t>
            </a:r>
            <a:r>
              <a:rPr lang="en-US" sz="1400" b="0" dirty="0"/>
              <a:t> </a:t>
            </a:r>
            <a:r>
              <a:rPr lang="en-US" sz="1400" b="0" dirty="0" err="1"/>
              <a:t>pessoas</a:t>
            </a:r>
            <a:r>
              <a:rPr lang="en-US" sz="1400" b="0" dirty="0"/>
              <a:t> que </a:t>
            </a:r>
            <a:r>
              <a:rPr lang="en-US" sz="1400" b="0" dirty="0" err="1"/>
              <a:t>desejem</a:t>
            </a:r>
            <a:r>
              <a:rPr lang="en-US" sz="1400" b="0" dirty="0"/>
              <a:t> </a:t>
            </a:r>
            <a:r>
              <a:rPr lang="en-US" sz="1400" b="0" dirty="0" err="1"/>
              <a:t>aprofundar</a:t>
            </a:r>
            <a:r>
              <a:rPr lang="en-US" sz="1400" b="0" dirty="0"/>
              <a:t> </a:t>
            </a:r>
            <a:r>
              <a:rPr lang="en-US" sz="1400" b="0" dirty="0" err="1"/>
              <a:t>este</a:t>
            </a:r>
            <a:r>
              <a:rPr lang="en-US" sz="1400" b="0" dirty="0"/>
              <a:t> </a:t>
            </a:r>
            <a:r>
              <a:rPr lang="en-US" sz="1400" b="0" dirty="0" err="1"/>
              <a:t>assunto</a:t>
            </a:r>
            <a:r>
              <a:rPr lang="en-US" sz="1400" b="0" dirty="0"/>
              <a:t> </a:t>
            </a:r>
            <a:r>
              <a:rPr lang="en-US" sz="1400" b="0" dirty="0" err="1"/>
              <a:t>relativamente</a:t>
            </a:r>
            <a:r>
              <a:rPr lang="en-US" sz="1400" b="0" dirty="0"/>
              <a:t> a </a:t>
            </a:r>
            <a:r>
              <a:rPr lang="en-US" sz="1400" b="0" dirty="0" err="1"/>
              <a:t>estes</a:t>
            </a:r>
            <a:r>
              <a:rPr lang="en-US" sz="1400" b="0" dirty="0"/>
              <a:t> </a:t>
            </a:r>
            <a:r>
              <a:rPr lang="en-US" sz="1400" b="0" dirty="0" err="1"/>
              <a:t>recursos</a:t>
            </a:r>
            <a:r>
              <a:rPr lang="en-US" sz="1400" b="0" dirty="0"/>
              <a:t>.</a:t>
            </a:r>
            <a:endParaRPr lang="en-US" sz="1400" dirty="0"/>
          </a:p>
          <a:p>
            <a:endParaRPr lang="en-US" sz="1400" dirty="0"/>
          </a:p>
          <a:p>
            <a:r>
              <a:rPr lang="en-US" sz="1400" dirty="0"/>
              <a:t>Utilize o </a:t>
            </a:r>
            <a:r>
              <a:rPr lang="en-US" sz="1400" dirty="0" err="1"/>
              <a:t>exemplo</a:t>
            </a:r>
            <a:r>
              <a:rPr lang="en-US" sz="1400" dirty="0"/>
              <a:t> de </a:t>
            </a:r>
            <a:r>
              <a:rPr lang="en-US" sz="1400" dirty="0" err="1"/>
              <a:t>uma</a:t>
            </a:r>
            <a:r>
              <a:rPr lang="en-US" sz="1400" dirty="0"/>
              <a:t> </a:t>
            </a:r>
            <a:r>
              <a:rPr lang="en-US" sz="1400" dirty="0" err="1"/>
              <a:t>violação</a:t>
            </a:r>
            <a:r>
              <a:rPr lang="en-US" sz="1400" dirty="0"/>
              <a:t> do </a:t>
            </a:r>
            <a:r>
              <a:rPr lang="en-US" sz="1400" dirty="0" err="1"/>
              <a:t>estabelecido</a:t>
            </a:r>
            <a:r>
              <a:rPr lang="en-US" sz="1400" dirty="0"/>
              <a:t> no </a:t>
            </a:r>
            <a:r>
              <a:rPr lang="en-US" sz="1400" dirty="0" err="1"/>
              <a:t>ponto</a:t>
            </a:r>
            <a:r>
              <a:rPr lang="en-US" sz="1400" dirty="0"/>
              <a:t> 3.6, (</a:t>
            </a:r>
            <a:r>
              <a:rPr lang="pt-PT" sz="1400" dirty="0"/>
              <a:t>identificar e agir sobre efeitos negativos, potenciais ou reais, não intencionais</a:t>
            </a:r>
            <a:r>
              <a:rPr lang="en-US" sz="1400" dirty="0"/>
              <a:t>) </a:t>
            </a:r>
            <a:r>
              <a:rPr lang="en-US" sz="1400" dirty="0" err="1"/>
              <a:t>em</a:t>
            </a:r>
            <a:r>
              <a:rPr lang="en-US" sz="1400" dirty="0"/>
              <a:t> </a:t>
            </a:r>
            <a:r>
              <a:rPr lang="en-US" sz="1400" dirty="0" err="1"/>
              <a:t>relação</a:t>
            </a:r>
            <a:r>
              <a:rPr lang="en-US" sz="1400" dirty="0"/>
              <a:t> </a:t>
            </a:r>
            <a:r>
              <a:rPr lang="en-US" sz="1400" dirty="0" err="1"/>
              <a:t>direta</a:t>
            </a:r>
            <a:r>
              <a:rPr lang="en-US" sz="1400" dirty="0"/>
              <a:t> com a PSEA e o </a:t>
            </a:r>
            <a:r>
              <a:rPr lang="en-US" sz="1400" dirty="0" err="1"/>
              <a:t>exemplo</a:t>
            </a:r>
            <a:r>
              <a:rPr lang="en-US" sz="1400" dirty="0"/>
              <a:t> de </a:t>
            </a:r>
            <a:r>
              <a:rPr lang="en-US" sz="1400" dirty="0" err="1"/>
              <a:t>uma</a:t>
            </a:r>
            <a:r>
              <a:rPr lang="en-US" sz="1400" dirty="0"/>
              <a:t> </a:t>
            </a:r>
            <a:r>
              <a:rPr lang="en-US" sz="1400" dirty="0" err="1"/>
              <a:t>violação</a:t>
            </a:r>
            <a:r>
              <a:rPr lang="en-US" sz="1400" dirty="0"/>
              <a:t> do </a:t>
            </a:r>
            <a:r>
              <a:rPr lang="en-US" sz="1400" dirty="0" err="1"/>
              <a:t>ponto</a:t>
            </a:r>
            <a:r>
              <a:rPr lang="en-US" sz="1400" dirty="0"/>
              <a:t> 4.1 (</a:t>
            </a:r>
            <a:r>
              <a:rPr lang="en-US" sz="1400" dirty="0" err="1"/>
              <a:t>providenciar</a:t>
            </a:r>
            <a:r>
              <a:rPr lang="en-US" sz="1400" dirty="0"/>
              <a:t> </a:t>
            </a:r>
            <a:r>
              <a:rPr lang="en-US" sz="1400" dirty="0" err="1"/>
              <a:t>informações</a:t>
            </a:r>
            <a:r>
              <a:rPr lang="en-US" sz="1400" dirty="0"/>
              <a:t> </a:t>
            </a:r>
            <a:r>
              <a:rPr lang="en-US" sz="1400" dirty="0" err="1"/>
              <a:t>às</a:t>
            </a:r>
            <a:r>
              <a:rPr lang="en-US" sz="1400" dirty="0"/>
              <a:t> </a:t>
            </a:r>
            <a:r>
              <a:rPr lang="en-US" sz="1400" dirty="0" err="1"/>
              <a:t>comunidades</a:t>
            </a:r>
            <a:r>
              <a:rPr lang="en-US" sz="1400" dirty="0"/>
              <a:t> e </a:t>
            </a:r>
            <a:r>
              <a:rPr lang="en-US" sz="1400" dirty="0" err="1"/>
              <a:t>pessoas</a:t>
            </a:r>
            <a:r>
              <a:rPr lang="en-US" sz="1400" dirty="0"/>
              <a:t> </a:t>
            </a:r>
            <a:r>
              <a:rPr lang="en-US" sz="1400" dirty="0" err="1"/>
              <a:t>afetadas</a:t>
            </a:r>
            <a:r>
              <a:rPr lang="en-US" sz="1400" dirty="0"/>
              <a:t> por crises  </a:t>
            </a:r>
            <a:r>
              <a:rPr lang="en-US" sz="1400" dirty="0" err="1"/>
              <a:t>relativas</a:t>
            </a:r>
            <a:r>
              <a:rPr lang="en-US" sz="1400" dirty="0"/>
              <a:t> à </a:t>
            </a:r>
            <a:r>
              <a:rPr lang="en-US" sz="1400" dirty="0" err="1"/>
              <a:t>partilha</a:t>
            </a:r>
            <a:r>
              <a:rPr lang="en-US" sz="1400" dirty="0"/>
              <a:t> de </a:t>
            </a:r>
            <a:r>
              <a:rPr lang="en-US" sz="1400" dirty="0" err="1"/>
              <a:t>informações</a:t>
            </a:r>
            <a:r>
              <a:rPr lang="en-US" sz="1400" dirty="0"/>
              <a:t>) </a:t>
            </a:r>
            <a:r>
              <a:rPr lang="en-US" sz="1400" dirty="0" err="1"/>
              <a:t>como</a:t>
            </a:r>
            <a:r>
              <a:rPr lang="en-US" sz="1400" dirty="0"/>
              <a:t> um </a:t>
            </a:r>
            <a:r>
              <a:rPr lang="en-US" sz="1400" dirty="0" err="1"/>
              <a:t>exemplo</a:t>
            </a:r>
            <a:r>
              <a:rPr lang="en-US" sz="1400" dirty="0"/>
              <a:t> de </a:t>
            </a:r>
            <a:r>
              <a:rPr lang="en-US" sz="1400" dirty="0" err="1"/>
              <a:t>uma</a:t>
            </a:r>
            <a:r>
              <a:rPr lang="en-US" sz="1400" dirty="0"/>
              <a:t> </a:t>
            </a:r>
            <a:r>
              <a:rPr lang="en-US" sz="1400" dirty="0" err="1"/>
              <a:t>relação</a:t>
            </a:r>
            <a:r>
              <a:rPr lang="en-US" sz="1400" dirty="0"/>
              <a:t> </a:t>
            </a:r>
            <a:r>
              <a:rPr lang="en-US" sz="1400" dirty="0" err="1"/>
              <a:t>indireta</a:t>
            </a:r>
            <a:r>
              <a:rPr lang="en-US" sz="1400" dirty="0"/>
              <a:t> com a PSEA.</a:t>
            </a:r>
          </a:p>
          <a:p>
            <a:endParaRPr lang="en-US" sz="1400" dirty="0"/>
          </a:p>
          <a:p>
            <a:r>
              <a:rPr lang="pt-PT" sz="1400" dirty="0">
                <a:effectLst/>
                <a:latin typeface="+mn-lt"/>
                <a:ea typeface="+mn-ea"/>
                <a:cs typeface="+mn-cs"/>
                <a:sym typeface="Helvetica Neue"/>
              </a:rPr>
              <a:t>Importa referir que o índice de PEAS da CHS está a ser revisto desde fevereiro de 2019: alguns indicadores poderão ser substituídos por outros, com base na sua relevância para os tópicos da PEAS. Os indicadores serão ponderados, dependendo da sua relevância direta ou indireta. Por último, como faltam alguns pontos-chave das Normas Operacionais Mínimas sobre </a:t>
            </a:r>
            <a:r>
              <a:rPr lang="pt-PT" sz="1400" dirty="0" err="1">
                <a:effectLst/>
                <a:latin typeface="+mn-lt"/>
                <a:ea typeface="+mn-ea"/>
                <a:cs typeface="+mn-cs"/>
                <a:sym typeface="Helvetica Neue"/>
              </a:rPr>
              <a:t>PEAS</a:t>
            </a:r>
            <a:r>
              <a:rPr lang="pt-PT" sz="1400" dirty="0">
                <a:effectLst/>
                <a:latin typeface="+mn-lt"/>
                <a:ea typeface="+mn-ea"/>
                <a:cs typeface="+mn-cs"/>
                <a:sym typeface="Helvetica Neue"/>
              </a:rPr>
              <a:t> na </a:t>
            </a:r>
            <a:r>
              <a:rPr lang="pt-PT" sz="1400" dirty="0" err="1">
                <a:effectLst/>
                <a:latin typeface="+mn-lt"/>
                <a:ea typeface="+mn-ea"/>
                <a:cs typeface="+mn-cs"/>
                <a:sym typeface="Helvetica Neue"/>
              </a:rPr>
              <a:t>CHS</a:t>
            </a:r>
            <a:r>
              <a:rPr lang="pt-PT" sz="1400" dirty="0">
                <a:effectLst/>
                <a:latin typeface="+mn-lt"/>
                <a:ea typeface="+mn-ea"/>
                <a:cs typeface="+mn-cs"/>
                <a:sym typeface="Helvetica Neue"/>
              </a:rPr>
              <a:t>, estes serão incluídos nas perguntas orientadoras que vêm com os indicadores na ferramenta de autoavaliação:</a:t>
            </a:r>
          </a:p>
          <a:p>
            <a:pPr marL="342900" indent="-342900">
              <a:buFont typeface="Arial" panose="020B0604020202020204" pitchFamily="34" charset="0"/>
              <a:buChar char="•"/>
            </a:pPr>
            <a:r>
              <a:rPr lang="pt-PT" sz="1400" dirty="0">
                <a:effectLst/>
                <a:latin typeface="+mn-lt"/>
                <a:ea typeface="+mn-ea"/>
                <a:cs typeface="+mn-cs"/>
                <a:sym typeface="Helvetica Neue"/>
              </a:rPr>
              <a:t>obrigação de comunicar alegações ou suspeitas de </a:t>
            </a:r>
            <a:r>
              <a:rPr lang="pt-PT" sz="1400" dirty="0" err="1">
                <a:effectLst/>
                <a:latin typeface="+mn-lt"/>
                <a:ea typeface="+mn-ea"/>
                <a:cs typeface="+mn-cs"/>
                <a:sym typeface="Helvetica Neue"/>
              </a:rPr>
              <a:t>EAS</a:t>
            </a:r>
            <a:r>
              <a:rPr lang="pt-PT" sz="1400" dirty="0">
                <a:effectLst/>
                <a:latin typeface="+mn-lt"/>
                <a:ea typeface="+mn-ea"/>
                <a:cs typeface="+mn-cs"/>
                <a:sym typeface="Helvetica Neue"/>
              </a:rPr>
              <a:t>; </a:t>
            </a:r>
          </a:p>
          <a:p>
            <a:pPr marL="342900" indent="-342900">
              <a:buFont typeface="Arial" panose="020B0604020202020204" pitchFamily="34" charset="0"/>
              <a:buChar char="•"/>
            </a:pPr>
            <a:r>
              <a:rPr lang="pt-PT" sz="1400" dirty="0">
                <a:effectLst/>
                <a:latin typeface="+mn-lt"/>
                <a:ea typeface="+mn-ea"/>
                <a:cs typeface="+mn-cs"/>
                <a:sym typeface="Helvetica Neue"/>
              </a:rPr>
              <a:t>os acordos de cooperação com parceiros incluem compromissos de </a:t>
            </a:r>
            <a:r>
              <a:rPr lang="pt-PT" sz="1400" dirty="0" err="1">
                <a:effectLst/>
                <a:latin typeface="+mn-lt"/>
                <a:ea typeface="+mn-ea"/>
                <a:cs typeface="+mn-cs"/>
                <a:sym typeface="Helvetica Neue"/>
              </a:rPr>
              <a:t>PEAS</a:t>
            </a:r>
            <a:r>
              <a:rPr lang="pt-PT" sz="1400" dirty="0">
                <a:effectLst/>
                <a:latin typeface="+mn-lt"/>
                <a:ea typeface="+mn-ea"/>
                <a:cs typeface="+mn-cs"/>
                <a:sym typeface="Helvetica Neue"/>
              </a:rPr>
              <a:t>; </a:t>
            </a:r>
          </a:p>
          <a:p>
            <a:pPr marL="342900" indent="-342900">
              <a:buFont typeface="Arial" panose="020B0604020202020204" pitchFamily="34" charset="0"/>
              <a:buChar char="•"/>
            </a:pPr>
            <a:r>
              <a:rPr lang="pt-PT" sz="1400" dirty="0">
                <a:effectLst/>
                <a:latin typeface="+mn-lt"/>
                <a:ea typeface="+mn-ea"/>
                <a:cs typeface="+mn-cs"/>
                <a:sym typeface="Helvetica Neue"/>
              </a:rPr>
              <a:t>o </a:t>
            </a:r>
            <a:r>
              <a:rPr lang="pt-PT" sz="1400" dirty="0" err="1">
                <a:effectLst/>
                <a:latin typeface="+mn-lt"/>
                <a:ea typeface="+mn-ea"/>
                <a:cs typeface="+mn-cs"/>
                <a:sym typeface="Helvetica Neue"/>
              </a:rPr>
              <a:t>departamento/ponto</a:t>
            </a:r>
            <a:r>
              <a:rPr lang="pt-PT" sz="1400" dirty="0">
                <a:effectLst/>
                <a:latin typeface="+mn-lt"/>
                <a:ea typeface="+mn-ea"/>
                <a:cs typeface="+mn-cs"/>
                <a:sym typeface="Helvetica Neue"/>
              </a:rPr>
              <a:t> focal dedicado está empenhado na </a:t>
            </a:r>
            <a:r>
              <a:rPr lang="pt-PT" sz="1400" dirty="0" err="1">
                <a:effectLst/>
                <a:latin typeface="+mn-lt"/>
                <a:ea typeface="+mn-ea"/>
                <a:cs typeface="+mn-cs"/>
                <a:sym typeface="Helvetica Neue"/>
              </a:rPr>
              <a:t>PEAS</a:t>
            </a:r>
            <a:r>
              <a:rPr lang="pt-PT" sz="1400" dirty="0">
                <a:effectLst/>
                <a:latin typeface="+mn-lt"/>
                <a:ea typeface="+mn-ea"/>
                <a:cs typeface="+mn-cs"/>
                <a:sym typeface="Helvetica Neue"/>
              </a:rPr>
              <a:t>; </a:t>
            </a:r>
          </a:p>
          <a:p>
            <a:pPr marL="342900" indent="-342900">
              <a:buFont typeface="Arial" panose="020B0604020202020204" pitchFamily="34" charset="0"/>
              <a:buChar char="•"/>
            </a:pPr>
            <a:r>
              <a:rPr lang="pt-PT" sz="1400" dirty="0">
                <a:effectLst/>
                <a:latin typeface="+mn-lt"/>
                <a:ea typeface="+mn-ea"/>
                <a:cs typeface="+mn-cs"/>
                <a:sym typeface="Helvetica Neue"/>
              </a:rPr>
              <a:t>orientações escritas sobre a prestação de assistência às vítimas; </a:t>
            </a:r>
          </a:p>
          <a:p>
            <a:pPr marL="342900" indent="-342900">
              <a:buFont typeface="Arial" panose="020B0604020202020204" pitchFamily="34" charset="0"/>
              <a:buChar char="•"/>
            </a:pPr>
            <a:r>
              <a:rPr lang="pt-PT" sz="1400" dirty="0">
                <a:effectLst/>
                <a:latin typeface="+mn-lt"/>
                <a:ea typeface="+mn-ea"/>
                <a:cs typeface="+mn-cs"/>
                <a:sym typeface="Helvetica Neue"/>
              </a:rPr>
              <a:t>elementos específicos na gestão do recrutamento e do desempenho; e</a:t>
            </a:r>
          </a:p>
          <a:p>
            <a:pPr marL="342900" indent="-342900">
              <a:buFont typeface="Arial" panose="020B0604020202020204" pitchFamily="34" charset="0"/>
              <a:buChar char="•"/>
            </a:pPr>
            <a:r>
              <a:rPr lang="pt-PT" sz="1400" dirty="0">
                <a:effectLst/>
                <a:latin typeface="+mn-lt"/>
                <a:ea typeface="+mn-ea"/>
                <a:cs typeface="+mn-cs"/>
                <a:sym typeface="Helvetica Neue"/>
              </a:rPr>
              <a:t>procedimentos de investigação.</a:t>
            </a:r>
          </a:p>
        </p:txBody>
      </p:sp>
    </p:spTree>
    <p:extLst>
      <p:ext uri="{BB962C8B-B14F-4D97-AF65-F5344CB8AC3E}">
        <p14:creationId xmlns:p14="http://schemas.microsoft.com/office/powerpoint/2010/main" val="38849878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eaLnBrk="1" fontAlgn="auto" latinLnBrk="0" hangingPunct="1">
              <a:lnSpc>
                <a:spcPct val="117999"/>
              </a:lnSpc>
              <a:spcBef>
                <a:spcPts val="0"/>
              </a:spcBef>
              <a:spcAft>
                <a:spcPts val="0"/>
              </a:spcAft>
              <a:buClrTx/>
              <a:buSzTx/>
              <a:buFontTx/>
              <a:buNone/>
              <a:tabLst/>
              <a:defRPr/>
            </a:pPr>
            <a:r>
              <a:rPr lang="pt-PT" sz="1400" dirty="0"/>
              <a:t>Informe os participantes de que, enquanto as normas não são formalmente vinculativas, os Pontos Focais Superiores sobre PEAS de cada agência do IASC reúnem-se</a:t>
            </a:r>
            <a:r>
              <a:rPr lang="pt-PT" sz="1100" b="0" i="0" dirty="0">
                <a:solidFill>
                  <a:srgbClr val="242424"/>
                </a:solidFill>
                <a:effectLst/>
                <a:latin typeface="Arial" panose="020B0604020202020204" pitchFamily="34" charset="0"/>
              </a:rPr>
              <a:t> duas</a:t>
            </a:r>
            <a:r>
              <a:rPr lang="pt-PT" sz="1100" b="0" i="0" dirty="0">
                <a:solidFill>
                  <a:srgbClr val="303030"/>
                </a:solidFill>
                <a:effectLst/>
                <a:latin typeface="Arial" panose="020B0604020202020204" pitchFamily="34" charset="0"/>
              </a:rPr>
              <a:t> v</a:t>
            </a:r>
            <a:r>
              <a:rPr lang="pt-PT" sz="1100" b="0" i="0" dirty="0">
                <a:solidFill>
                  <a:srgbClr val="3C3C3C"/>
                </a:solidFill>
                <a:effectLst/>
                <a:latin typeface="Arial" panose="020B0604020202020204" pitchFamily="34" charset="0"/>
              </a:rPr>
              <a:t>ezes por ano</a:t>
            </a:r>
            <a:r>
              <a:rPr lang="pt-PT" sz="1400" dirty="0"/>
              <a:t> para informar o Campeão de PEAS do IASC sobre a forma como a sua organização está a cumprir cada norma e sobre os desafios que enfrentam.</a:t>
            </a:r>
          </a:p>
        </p:txBody>
      </p:sp>
    </p:spTree>
    <p:extLst>
      <p:ext uri="{BB962C8B-B14F-4D97-AF65-F5344CB8AC3E}">
        <p14:creationId xmlns:p14="http://schemas.microsoft.com/office/powerpoint/2010/main" val="920794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dirty="0"/>
              <a:t>Clique para </a:t>
            </a:r>
            <a:r>
              <a:rPr lang="en-GB" sz="1400" dirty="0" err="1"/>
              <a:t>acrescentar</a:t>
            </a:r>
            <a:r>
              <a:rPr lang="en-GB" sz="1400" dirty="0"/>
              <a:t> </a:t>
            </a:r>
            <a:r>
              <a:rPr lang="en-GB" sz="1400" dirty="0" err="1"/>
              <a:t>notas</a:t>
            </a:r>
            <a:r>
              <a:rPr lang="en-GB" sz="1400" dirty="0"/>
              <a:t>.</a:t>
            </a:r>
          </a:p>
        </p:txBody>
      </p:sp>
    </p:spTree>
    <p:extLst>
      <p:ext uri="{BB962C8B-B14F-4D97-AF65-F5344CB8AC3E}">
        <p14:creationId xmlns:p14="http://schemas.microsoft.com/office/powerpoint/2010/main" val="3653722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Pergunte aos participantes se podem definir o que é exploração sexual. Dê-lhes 2-3 minutos para elaborarem respostas. Depois, revele e leia a definição apresentada. Certifique-se de que fica claro para todos o significado do termo.</a:t>
            </a:r>
            <a:endParaRPr lang="en-US" sz="1400" dirty="0"/>
          </a:p>
        </p:txBody>
      </p:sp>
    </p:spTree>
    <p:extLst>
      <p:ext uri="{BB962C8B-B14F-4D97-AF65-F5344CB8AC3E}">
        <p14:creationId xmlns:p14="http://schemas.microsoft.com/office/powerpoint/2010/main" val="654323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Pergunte aos participantes se podem definir o que é o abuso sexual e como este difere da exploração sexual. Dê-lhes 2-3 minutos para elaborarem respostas. Depois revele e leia a definição apresentada. Certifique-se de que fica claro para todos o significado do termo.</a:t>
            </a:r>
          </a:p>
          <a:p>
            <a:pPr marL="0" marR="0" lvl="0" indent="0" defTabSz="457200" eaLnBrk="1" fontAlgn="auto" latinLnBrk="0" hangingPunct="1">
              <a:lnSpc>
                <a:spcPct val="117999"/>
              </a:lnSpc>
              <a:spcBef>
                <a:spcPts val="0"/>
              </a:spcBef>
              <a:spcAft>
                <a:spcPts val="0"/>
              </a:spcAft>
              <a:buClrTx/>
              <a:buSzTx/>
              <a:buFontTx/>
              <a:buNone/>
              <a:tabLst/>
              <a:defRPr/>
            </a:pPr>
            <a:endParaRPr lang="pt-PT" sz="1400" dirty="0"/>
          </a:p>
          <a:p>
            <a:pPr marL="0" marR="0" lvl="0" indent="0" defTabSz="457200" eaLnBrk="1" fontAlgn="auto" latinLnBrk="0" hangingPunct="1">
              <a:lnSpc>
                <a:spcPct val="117999"/>
              </a:lnSpc>
              <a:spcBef>
                <a:spcPts val="0"/>
              </a:spcBef>
              <a:spcAft>
                <a:spcPts val="0"/>
              </a:spcAft>
              <a:buClrTx/>
              <a:buSzTx/>
              <a:buFontTx/>
              <a:buNone/>
              <a:tabLst/>
              <a:defRPr/>
            </a:pPr>
            <a:r>
              <a:rPr lang="pt-PT" sz="1400" dirty="0"/>
              <a:t>Note que, embora o abuso sexual (SA) e a exploração sexual (SE) possam diferir, durante o resto desta sessão serão agrupados como SEA, não sendo necessário estabelecer distinção entre ambos.</a:t>
            </a:r>
          </a:p>
        </p:txBody>
      </p:sp>
    </p:spTree>
    <p:extLst>
      <p:ext uri="{BB962C8B-B14F-4D97-AF65-F5344CB8AC3E}">
        <p14:creationId xmlns:p14="http://schemas.microsoft.com/office/powerpoint/2010/main" val="2418575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Importa referir que nem todos os casos de VG são de natureza sexual: toda a VSG é uma forma de VG, mas nem toda a VG é VSG.</a:t>
            </a:r>
          </a:p>
          <a:p>
            <a:endParaRPr lang="pt-PT" sz="1400" noProof="0" dirty="0"/>
          </a:p>
          <a:p>
            <a:r>
              <a:rPr lang="pt-PT" sz="1400" noProof="0" dirty="0"/>
              <a:t>Segue-se a definição completa de </a:t>
            </a:r>
            <a:r>
              <a:rPr lang="pt-PT" sz="1400" b="1" noProof="0" dirty="0"/>
              <a:t>violência de género (</a:t>
            </a:r>
            <a:r>
              <a:rPr lang="pt-PT" sz="1400" b="1" noProof="0" dirty="0" err="1"/>
              <a:t>VG</a:t>
            </a:r>
            <a:r>
              <a:rPr lang="pt-PT" sz="1400" b="1" noProof="0" dirty="0"/>
              <a:t>)</a:t>
            </a:r>
            <a:r>
              <a:rPr lang="pt-PT" sz="1400" noProof="0" dirty="0"/>
              <a:t> da Esfera:</a:t>
            </a:r>
            <a:endParaRPr lang="pt-PT" sz="1400" noProof="0" dirty="0">
              <a:effectLst/>
              <a:latin typeface="+mn-lt"/>
              <a:ea typeface="+mn-ea"/>
              <a:cs typeface="+mn-cs"/>
              <a:sym typeface="Helvetica Neue"/>
            </a:endParaRPr>
          </a:p>
          <a:p>
            <a:r>
              <a:rPr lang="pt-PT" sz="1400" noProof="0" dirty="0">
                <a:effectLst/>
                <a:latin typeface="+mn-lt"/>
                <a:ea typeface="+mn-ea"/>
                <a:cs typeface="+mn-cs"/>
                <a:sym typeface="Helvetica Neue"/>
              </a:rPr>
              <a:t>Este é um termo geral para qualquer ato lesivo cometido contra a vontade de uma pessoa e que se baseia em diferenças (de género) socialmente atribuídas. O termo VG destaca a dimensão de género destes tipos de atos; por exemplo, a relação entre o estatuto subordinado das mulheres na sociedade e o aumento da sua vulnerabilidade decorrente desse estatuto. Os rapazes e os homens são também vítimas de VG, em particular, de violência sexual. A natureza e severidade dos tipos específicos de violência de género variam entre culturas, países e regiões. Alguns exemplos são: </a:t>
            </a:r>
          </a:p>
          <a:p>
            <a:r>
              <a:rPr lang="pt-PT" sz="1400" noProof="0" dirty="0">
                <a:effectLst/>
                <a:latin typeface="+mn-lt"/>
                <a:ea typeface="+mn-ea"/>
                <a:cs typeface="+mn-cs"/>
                <a:sym typeface="Helvetica Neue"/>
              </a:rPr>
              <a:t>• violência sexual: </a:t>
            </a:r>
            <a:r>
              <a:rPr lang="pt-PT" sz="1400" noProof="0" dirty="0" err="1">
                <a:effectLst/>
                <a:latin typeface="+mn-lt"/>
                <a:ea typeface="+mn-ea"/>
                <a:cs typeface="+mn-cs"/>
                <a:sym typeface="Helvetica Neue"/>
              </a:rPr>
              <a:t>exploração/abuso</a:t>
            </a:r>
            <a:r>
              <a:rPr lang="pt-PT" sz="1400" noProof="0" dirty="0">
                <a:effectLst/>
                <a:latin typeface="+mn-lt"/>
                <a:ea typeface="+mn-ea"/>
                <a:cs typeface="+mn-cs"/>
                <a:sym typeface="Helvetica Neue"/>
              </a:rPr>
              <a:t> </a:t>
            </a:r>
            <a:r>
              <a:rPr lang="pt-PT" sz="1400" noProof="0" dirty="0" err="1">
                <a:effectLst/>
                <a:latin typeface="+mn-lt"/>
                <a:ea typeface="+mn-ea"/>
                <a:cs typeface="+mn-cs"/>
                <a:sym typeface="Helvetica Neue"/>
              </a:rPr>
              <a:t>sexual</a:t>
            </a:r>
            <a:r>
              <a:rPr lang="pt-PT" sz="1400" noProof="0" dirty="0">
                <a:effectLst/>
                <a:latin typeface="+mn-lt"/>
                <a:ea typeface="+mn-ea"/>
                <a:cs typeface="+mn-cs"/>
                <a:sym typeface="Helvetica Neue"/>
              </a:rPr>
              <a:t>, prostituição forçada, casamento </a:t>
            </a:r>
            <a:r>
              <a:rPr lang="pt-PT" sz="1400" noProof="0" dirty="0" err="1">
                <a:effectLst/>
                <a:latin typeface="+mn-lt"/>
                <a:ea typeface="+mn-ea"/>
                <a:cs typeface="+mn-cs"/>
                <a:sym typeface="Helvetica Neue"/>
              </a:rPr>
              <a:t>forçado/juvenil</a:t>
            </a:r>
            <a:r>
              <a:rPr lang="pt-PT" sz="1400" noProof="0" dirty="0">
                <a:effectLst/>
                <a:latin typeface="+mn-lt"/>
                <a:ea typeface="+mn-ea"/>
                <a:cs typeface="+mn-cs"/>
                <a:sym typeface="Helvetica Neue"/>
              </a:rPr>
              <a:t>; </a:t>
            </a:r>
          </a:p>
          <a:p>
            <a:r>
              <a:rPr lang="pt-PT" sz="1400" noProof="0" dirty="0">
                <a:effectLst/>
                <a:latin typeface="+mn-lt"/>
                <a:ea typeface="+mn-ea"/>
                <a:cs typeface="+mn-cs"/>
                <a:sym typeface="Helvetica Neue"/>
              </a:rPr>
              <a:t>• violência </a:t>
            </a:r>
            <a:r>
              <a:rPr lang="pt-PT" sz="1400" noProof="0" dirty="0" err="1">
                <a:effectLst/>
                <a:latin typeface="+mn-lt"/>
                <a:ea typeface="+mn-ea"/>
                <a:cs typeface="+mn-cs"/>
                <a:sym typeface="Helvetica Neue"/>
              </a:rPr>
              <a:t>doméstica/familiar</a:t>
            </a:r>
            <a:r>
              <a:rPr lang="pt-PT" sz="1400" noProof="0" dirty="0">
                <a:effectLst/>
                <a:latin typeface="+mn-lt"/>
                <a:ea typeface="+mn-ea"/>
                <a:cs typeface="+mn-cs"/>
                <a:sym typeface="Helvetica Neue"/>
              </a:rPr>
              <a:t>: </a:t>
            </a:r>
            <a:r>
              <a:rPr lang="pt-PT" sz="1400" noProof="0" dirty="0" err="1">
                <a:effectLst/>
                <a:latin typeface="+mn-lt"/>
                <a:ea typeface="+mn-ea"/>
                <a:cs typeface="+mn-cs"/>
                <a:sym typeface="Helvetica Neue"/>
              </a:rPr>
              <a:t>violência</a:t>
            </a:r>
            <a:r>
              <a:rPr lang="pt-PT" sz="1400" noProof="0" dirty="0">
                <a:effectLst/>
                <a:latin typeface="+mn-lt"/>
                <a:ea typeface="+mn-ea"/>
                <a:cs typeface="+mn-cs"/>
                <a:sym typeface="Helvetica Neue"/>
              </a:rPr>
              <a:t> física, </a:t>
            </a:r>
            <a:r>
              <a:rPr lang="pt-PT" sz="1400" noProof="0" dirty="0" err="1">
                <a:effectLst/>
                <a:latin typeface="+mn-lt"/>
                <a:ea typeface="+mn-ea"/>
                <a:cs typeface="+mn-cs"/>
                <a:sym typeface="Helvetica Neue"/>
              </a:rPr>
              <a:t>emocional/psicológica</a:t>
            </a:r>
            <a:r>
              <a:rPr lang="pt-PT" sz="1400" noProof="0" dirty="0">
                <a:effectLst/>
                <a:latin typeface="+mn-lt"/>
                <a:ea typeface="+mn-ea"/>
                <a:cs typeface="+mn-cs"/>
                <a:sym typeface="Helvetica Neue"/>
              </a:rPr>
              <a:t> e sexual no seio da </a:t>
            </a:r>
            <a:r>
              <a:rPr lang="pt-PT" sz="1400" noProof="0" dirty="0" err="1">
                <a:effectLst/>
                <a:latin typeface="+mn-lt"/>
                <a:ea typeface="+mn-ea"/>
                <a:cs typeface="+mn-cs"/>
                <a:sym typeface="Helvetica Neue"/>
              </a:rPr>
              <a:t>família/em</a:t>
            </a:r>
            <a:r>
              <a:rPr lang="pt-PT" sz="1400" noProof="0" dirty="0">
                <a:effectLst/>
                <a:latin typeface="+mn-lt"/>
                <a:ea typeface="+mn-ea"/>
                <a:cs typeface="+mn-cs"/>
                <a:sym typeface="Helvetica Neue"/>
              </a:rPr>
              <a:t> casa; e </a:t>
            </a:r>
          </a:p>
          <a:p>
            <a:r>
              <a:rPr lang="pt-PT" sz="1400" noProof="0" dirty="0">
                <a:effectLst/>
                <a:latin typeface="+mn-lt"/>
                <a:ea typeface="+mn-ea"/>
                <a:cs typeface="+mn-cs"/>
                <a:sym typeface="Helvetica Neue"/>
              </a:rPr>
              <a:t>• práticas culturais/tradicionais prejudiciais, tais como a mutilação genital feminina, homicídios por motivos de honra, herança de viuvez, e outros. (Orientações do </a:t>
            </a:r>
            <a:r>
              <a:rPr lang="pt-PT" sz="1400" noProof="0" dirty="0" err="1">
                <a:effectLst/>
                <a:latin typeface="+mn-lt"/>
                <a:ea typeface="+mn-ea"/>
                <a:cs typeface="+mn-cs"/>
                <a:sym typeface="Helvetica Neue"/>
              </a:rPr>
              <a:t>IASC</a:t>
            </a:r>
            <a:r>
              <a:rPr lang="pt-PT" sz="1400" noProof="0" dirty="0">
                <a:effectLst/>
                <a:latin typeface="+mn-lt"/>
                <a:ea typeface="+mn-ea"/>
                <a:cs typeface="+mn-cs"/>
                <a:sym typeface="Helvetica Neue"/>
              </a:rPr>
              <a:t> sobre </a:t>
            </a:r>
            <a:r>
              <a:rPr lang="pt-PT" sz="1400" noProof="0" dirty="0" err="1">
                <a:effectLst/>
                <a:latin typeface="+mn-lt"/>
                <a:ea typeface="+mn-ea"/>
                <a:cs typeface="+mn-cs"/>
                <a:sym typeface="Helvetica Neue"/>
              </a:rPr>
              <a:t>VG</a:t>
            </a:r>
            <a:r>
              <a:rPr lang="pt-PT" sz="1400" noProof="0" dirty="0">
                <a:effectLst/>
                <a:latin typeface="+mn-lt"/>
                <a:ea typeface="+mn-ea"/>
                <a:cs typeface="+mn-cs"/>
                <a:sym typeface="Helvetica Neue"/>
              </a:rPr>
              <a:t>, 2005:7-8)</a:t>
            </a:r>
          </a:p>
        </p:txBody>
      </p:sp>
    </p:spTree>
    <p:extLst>
      <p:ext uri="{BB962C8B-B14F-4D97-AF65-F5344CB8AC3E}">
        <p14:creationId xmlns:p14="http://schemas.microsoft.com/office/powerpoint/2010/main" val="3740846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Reveja estes três exemplos e convide os participantes a apresentarem exemplos adicionais (particularmente comuns na região, se se tratar de formação local).</a:t>
            </a:r>
            <a:endParaRPr lang="en-US" sz="1400" dirty="0"/>
          </a:p>
        </p:txBody>
      </p:sp>
    </p:spTree>
    <p:extLst>
      <p:ext uri="{BB962C8B-B14F-4D97-AF65-F5344CB8AC3E}">
        <p14:creationId xmlns:p14="http://schemas.microsoft.com/office/powerpoint/2010/main" val="3291901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Assegure-se de que está familiarizado com as definições de </a:t>
            </a:r>
            <a:r>
              <a:rPr lang="pt-PT" sz="1400" dirty="0" err="1"/>
              <a:t>EAS</a:t>
            </a:r>
            <a:r>
              <a:rPr lang="pt-PT" sz="1400" dirty="0"/>
              <a:t> e </a:t>
            </a:r>
            <a:r>
              <a:rPr lang="pt-PT" sz="1400" dirty="0" err="1"/>
              <a:t>VSG</a:t>
            </a:r>
            <a:r>
              <a:rPr lang="pt-PT" sz="1400" dirty="0"/>
              <a:t>.</a:t>
            </a:r>
          </a:p>
          <a:p>
            <a:endParaRPr lang="pt-PT" sz="1400" dirty="0"/>
          </a:p>
          <a:p>
            <a:r>
              <a:rPr lang="pt-PT" sz="1400" dirty="0"/>
              <a:t>Para dar um exemplo para diferenciar os dois termos do ponto de vista jurídico, um funcionário que aceite subornos para fechar os olhos ao tráfico de pessoas para a prostituição pode não cometer diretamente atos de abuso ou de violência sexual, mas é culpado de exploração sexual.</a:t>
            </a:r>
          </a:p>
          <a:p>
            <a:endParaRPr lang="pt-PT" sz="1400" dirty="0"/>
          </a:p>
          <a:p>
            <a:r>
              <a:rPr lang="pt-PT" sz="1400" dirty="0"/>
              <a:t>Recorde que a exploração sexual inclui “</a:t>
            </a:r>
            <a:r>
              <a:rPr lang="pt-PT" sz="2400" dirty="0"/>
              <a:t>qualquer abuso </a:t>
            </a:r>
            <a:r>
              <a:rPr lang="pt-PT" sz="2400" b="1" dirty="0"/>
              <a:t>ou</a:t>
            </a:r>
            <a:r>
              <a:rPr lang="pt-PT" sz="2400" dirty="0"/>
              <a:t> </a:t>
            </a:r>
            <a:r>
              <a:rPr lang="pt-PT" sz="2400" b="1" dirty="0"/>
              <a:t>tentativa</a:t>
            </a:r>
            <a:r>
              <a:rPr lang="pt-PT" sz="2400" dirty="0"/>
              <a:t> de abuso de uma posição de poder</a:t>
            </a:r>
            <a:r>
              <a:rPr lang="pt-PT" sz="1400" dirty="0"/>
              <a:t>" e o abuso sexual inclui </a:t>
            </a:r>
            <a:r>
              <a:rPr lang="en-US" sz="1000" dirty="0"/>
              <a:t>“o </a:t>
            </a:r>
            <a:r>
              <a:rPr lang="pt-PT" sz="1400" dirty="0"/>
              <a:t>ato </a:t>
            </a:r>
            <a:r>
              <a:rPr lang="pt-PT" sz="1400" b="1" dirty="0"/>
              <a:t>ou a ameaça</a:t>
            </a:r>
            <a:r>
              <a:rPr lang="pt-PT" sz="1400" dirty="0"/>
              <a:t> de intrusão física de natureza sexual”, pelo que a EAS pode ocorrer sem qualquer ato de violência efetiva.</a:t>
            </a:r>
            <a:endParaRPr lang="en-US" sz="1400" dirty="0"/>
          </a:p>
          <a:p>
            <a:endParaRPr lang="en-US" sz="1400" dirty="0"/>
          </a:p>
          <a:p>
            <a:endParaRPr lang="en-US" sz="1400" dirty="0"/>
          </a:p>
          <a:p>
            <a:endParaRPr lang="en-US" sz="1400" dirty="0"/>
          </a:p>
        </p:txBody>
      </p:sp>
    </p:spTree>
    <p:extLst>
      <p:ext uri="{BB962C8B-B14F-4D97-AF65-F5344CB8AC3E}">
        <p14:creationId xmlns:p14="http://schemas.microsoft.com/office/powerpoint/2010/main" val="195867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Pergunte aos participantes se podem definir AS. Dê-lhes 2-3 minutos para elaborarem respostas. Depois, revele e leia a definição apresentada. Certifique-se de que fica claro para todos o significado do termo.</a:t>
            </a:r>
          </a:p>
          <a:p>
            <a:pPr marL="0" marR="0" lvl="0" indent="0" defTabSz="457200" eaLnBrk="1" fontAlgn="auto" latinLnBrk="0" hangingPunct="1">
              <a:lnSpc>
                <a:spcPct val="117999"/>
              </a:lnSpc>
              <a:spcBef>
                <a:spcPts val="0"/>
              </a:spcBef>
              <a:spcAft>
                <a:spcPts val="0"/>
              </a:spcAft>
              <a:buClrTx/>
              <a:buSzTx/>
              <a:buFontTx/>
              <a:buNone/>
              <a:tabLst/>
              <a:defRPr/>
            </a:pPr>
            <a:endParaRPr lang="pt-PT" sz="1400" dirty="0"/>
          </a:p>
          <a:p>
            <a:pPr marL="0" marR="0" lvl="0" indent="0" defTabSz="457200" eaLnBrk="1" fontAlgn="auto" latinLnBrk="0" hangingPunct="1">
              <a:lnSpc>
                <a:spcPct val="117999"/>
              </a:lnSpc>
              <a:spcBef>
                <a:spcPts val="0"/>
              </a:spcBef>
              <a:spcAft>
                <a:spcPts val="0"/>
              </a:spcAft>
              <a:buClrTx/>
              <a:buSzTx/>
              <a:buFontTx/>
              <a:buNone/>
              <a:tabLst/>
              <a:defRPr/>
            </a:pPr>
            <a:r>
              <a:rPr lang="pt-PT" sz="1400" b="1" dirty="0"/>
              <a:t>Nota</a:t>
            </a:r>
            <a:r>
              <a:rPr lang="pt-PT" sz="1400" dirty="0"/>
              <a:t>: Existem muitas definições. A </a:t>
            </a:r>
            <a:r>
              <a:rPr lang="pt-PT" sz="1400" dirty="0" err="1"/>
              <a:t>EEOC</a:t>
            </a:r>
            <a:r>
              <a:rPr lang="pt-PT" sz="1400" dirty="0"/>
              <a:t> é a Comissão de Igualdade de Oportunidades de Emprego dos EUA.</a:t>
            </a:r>
          </a:p>
          <a:p>
            <a:pPr marL="0" marR="0" lvl="0" indent="0" defTabSz="457200" eaLnBrk="1" fontAlgn="auto" latinLnBrk="0" hangingPunct="1">
              <a:lnSpc>
                <a:spcPct val="117999"/>
              </a:lnSpc>
              <a:spcBef>
                <a:spcPts val="0"/>
              </a:spcBef>
              <a:spcAft>
                <a:spcPts val="0"/>
              </a:spcAft>
              <a:buClrTx/>
              <a:buSzTx/>
              <a:buFontTx/>
              <a:buNone/>
              <a:tabLst/>
              <a:defRPr/>
            </a:pPr>
            <a:endParaRPr lang="pt-PT" sz="1400" dirty="0"/>
          </a:p>
          <a:p>
            <a:pPr marL="0" marR="0" lvl="0" indent="0" defTabSz="457200" eaLnBrk="1" fontAlgn="auto" latinLnBrk="0" hangingPunct="1">
              <a:lnSpc>
                <a:spcPct val="117999"/>
              </a:lnSpc>
              <a:spcBef>
                <a:spcPts val="0"/>
              </a:spcBef>
              <a:spcAft>
                <a:spcPts val="0"/>
              </a:spcAft>
              <a:buClrTx/>
              <a:buSzTx/>
              <a:buFontTx/>
              <a:buNone/>
              <a:tabLst/>
              <a:defRPr/>
            </a:pPr>
            <a:r>
              <a:rPr lang="pt-PT" sz="1400" dirty="0"/>
              <a:t>A palavra “inoportuno” é crucial. A conduta sexual é inoportuna sempre que a pessoa a ela sujeita a considere inoportuna. Convidar alguém para um encontro pode ser assédio sexual, dependendo das circunstâncias.</a:t>
            </a:r>
          </a:p>
          <a:p>
            <a:pPr marL="0" marR="0" lvl="0" indent="0" defTabSz="457200" eaLnBrk="1" fontAlgn="auto" latinLnBrk="0" hangingPunct="1">
              <a:lnSpc>
                <a:spcPct val="117999"/>
              </a:lnSpc>
              <a:spcBef>
                <a:spcPts val="0"/>
              </a:spcBef>
              <a:spcAft>
                <a:spcPts val="0"/>
              </a:spcAft>
              <a:buClrTx/>
              <a:buSzTx/>
              <a:buFontTx/>
              <a:buNone/>
              <a:tabLst/>
              <a:defRPr/>
            </a:pPr>
            <a:endParaRPr lang="pt-PT" sz="1400" dirty="0"/>
          </a:p>
          <a:p>
            <a:pPr marL="0" marR="0" lvl="0" indent="0" defTabSz="457200" eaLnBrk="1" fontAlgn="auto" latinLnBrk="0" hangingPunct="1">
              <a:lnSpc>
                <a:spcPct val="117999"/>
              </a:lnSpc>
              <a:spcBef>
                <a:spcPts val="0"/>
              </a:spcBef>
              <a:spcAft>
                <a:spcPts val="0"/>
              </a:spcAft>
              <a:buClrTx/>
              <a:buSzTx/>
              <a:buFontTx/>
              <a:buNone/>
              <a:tabLst/>
              <a:defRPr/>
            </a:pPr>
            <a:r>
              <a:rPr lang="pt-PT" sz="1400" dirty="0"/>
              <a:t>Revele a pergunta e peça exemplos de AS, depois revele os exemplos apresentados. Há imensas respostas possíveis. Embora as respostas apresentadas possam parecer inócuas, todas estas situações são AS se </a:t>
            </a:r>
            <a:r>
              <a:rPr lang="pt-PT" sz="1400" b="1" dirty="0"/>
              <a:t>não forem desejadas</a:t>
            </a:r>
            <a:r>
              <a:rPr lang="pt-PT" sz="1400" dirty="0"/>
              <a:t>.</a:t>
            </a:r>
          </a:p>
        </p:txBody>
      </p:sp>
    </p:spTree>
    <p:extLst>
      <p:ext uri="{BB962C8B-B14F-4D97-AF65-F5344CB8AC3E}">
        <p14:creationId xmlns:p14="http://schemas.microsoft.com/office/powerpoint/2010/main" val="2977650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Pergunte aos participantes se podem responder à pergunta. Pode ajudar imaginarem um ambiente de trabalho. Dê-lhes 2-3 minutos para elaborarem respostas. Depois, revele e leia o exemplo apresentado. Certifique-se de que fica claro para todos o que significa </a:t>
            </a:r>
            <a:r>
              <a:rPr lang="pt-PT" sz="1400" dirty="0" err="1"/>
              <a:t>AAS</a:t>
            </a:r>
            <a:r>
              <a:rPr lang="pt-PT" sz="1400" dirty="0"/>
              <a:t>.</a:t>
            </a:r>
          </a:p>
          <a:p>
            <a:pPr marL="0" marR="0" lvl="0" indent="0" defTabSz="457200" eaLnBrk="1" fontAlgn="auto" latinLnBrk="0" hangingPunct="1">
              <a:lnSpc>
                <a:spcPct val="117999"/>
              </a:lnSpc>
              <a:spcBef>
                <a:spcPts val="0"/>
              </a:spcBef>
              <a:spcAft>
                <a:spcPts val="0"/>
              </a:spcAft>
              <a:buClrTx/>
              <a:buSzTx/>
              <a:buFontTx/>
              <a:buNone/>
              <a:tabLst/>
              <a:defRPr/>
            </a:pPr>
            <a:endParaRPr lang="pt-PT" sz="1400" dirty="0"/>
          </a:p>
          <a:p>
            <a:pPr marL="0" marR="0" lvl="0" indent="0" defTabSz="457200" eaLnBrk="1" fontAlgn="auto" latinLnBrk="0" hangingPunct="1">
              <a:lnSpc>
                <a:spcPct val="117999"/>
              </a:lnSpc>
              <a:spcBef>
                <a:spcPts val="0"/>
              </a:spcBef>
              <a:spcAft>
                <a:spcPts val="0"/>
              </a:spcAft>
              <a:buClrTx/>
              <a:buSzTx/>
              <a:buFontTx/>
              <a:buNone/>
              <a:tabLst/>
              <a:defRPr/>
            </a:pPr>
            <a:r>
              <a:rPr lang="pt-PT" sz="1400" dirty="0"/>
              <a:t>As alegações de abuso sexual contra Harvey Weinstein e o subsequente movimento #MeToo (Outubro de 2017) </a:t>
            </a:r>
            <a:r>
              <a:rPr lang="pt-PT" sz="1400" b="0" i="0" dirty="0">
                <a:solidFill>
                  <a:srgbClr val="242424"/>
                </a:solidFill>
                <a:effectLst/>
                <a:latin typeface="Arial" panose="020B0604020202020204" pitchFamily="34" charset="0"/>
              </a:rPr>
              <a:t>contr</a:t>
            </a:r>
            <a:r>
              <a:rPr lang="pt-PT" sz="1400" b="0" i="0" dirty="0">
                <a:solidFill>
                  <a:srgbClr val="181818"/>
                </a:solidFill>
                <a:effectLst/>
                <a:latin typeface="Arial" panose="020B0604020202020204" pitchFamily="34" charset="0"/>
              </a:rPr>
              <a:t>ibu</a:t>
            </a:r>
            <a:r>
              <a:rPr lang="pt-PT" sz="1400" b="0" i="0" dirty="0">
                <a:solidFill>
                  <a:srgbClr val="0C0C0C"/>
                </a:solidFill>
                <a:effectLst/>
                <a:latin typeface="Arial" panose="020B0604020202020204" pitchFamily="34" charset="0"/>
              </a:rPr>
              <a:t>íra</a:t>
            </a:r>
            <a:r>
              <a:rPr lang="pt-PT" sz="1400" b="0" i="0" dirty="0">
                <a:solidFill>
                  <a:srgbClr val="000000"/>
                </a:solidFill>
                <a:effectLst/>
                <a:latin typeface="Arial" panose="020B0604020202020204" pitchFamily="34" charset="0"/>
              </a:rPr>
              <a:t>m consideravelmente p</a:t>
            </a:r>
            <a:r>
              <a:rPr lang="pt-PT" sz="1400" b="0" i="0" dirty="0">
                <a:solidFill>
                  <a:srgbClr val="0C0C0C"/>
                </a:solidFill>
                <a:effectLst/>
                <a:latin typeface="Arial" panose="020B0604020202020204" pitchFamily="34" charset="0"/>
              </a:rPr>
              <a:t>ara</a:t>
            </a:r>
            <a:r>
              <a:rPr lang="pt-PT" sz="1400" b="0" i="0" dirty="0">
                <a:solidFill>
                  <a:srgbClr val="000000"/>
                </a:solidFill>
                <a:effectLst/>
                <a:latin typeface="Arial" panose="020B0604020202020204" pitchFamily="34" charset="0"/>
              </a:rPr>
              <a:t> dar visibilidade</a:t>
            </a:r>
            <a:r>
              <a:rPr lang="en-US" sz="1800" b="0" i="0" dirty="0">
                <a:solidFill>
                  <a:srgbClr val="000000"/>
                </a:solidFill>
                <a:effectLst/>
                <a:latin typeface="Arial" panose="020B0604020202020204" pitchFamily="34" charset="0"/>
              </a:rPr>
              <a:t> </a:t>
            </a:r>
            <a:r>
              <a:rPr lang="en-US" sz="1800" b="0" i="0" dirty="0" err="1">
                <a:solidFill>
                  <a:srgbClr val="000000"/>
                </a:solidFill>
                <a:effectLst/>
                <a:latin typeface="Arial" panose="020B0604020202020204" pitchFamily="34" charset="0"/>
              </a:rPr>
              <a:t>ao</a:t>
            </a:r>
            <a:r>
              <a:rPr lang="en-US" sz="1800" b="0" i="0" dirty="0">
                <a:solidFill>
                  <a:srgbClr val="000000"/>
                </a:solidFill>
                <a:effectLst/>
                <a:latin typeface="Arial" panose="020B0604020202020204" pitchFamily="34" charset="0"/>
              </a:rPr>
              <a:t> AAS</a:t>
            </a:r>
            <a:r>
              <a:rPr lang="en-US" sz="1800" dirty="0"/>
              <a:t> </a:t>
            </a:r>
            <a:r>
              <a:rPr lang="en-US" sz="1800" dirty="0" err="1"/>
              <a:t>em</a:t>
            </a:r>
            <a:r>
              <a:rPr lang="en-US" sz="1800" dirty="0"/>
              <a:t> </a:t>
            </a:r>
            <a:r>
              <a:rPr lang="en-US" sz="1800" dirty="0" err="1"/>
              <a:t>todos</a:t>
            </a:r>
            <a:r>
              <a:rPr lang="en-US" sz="1800" dirty="0"/>
              <a:t> </a:t>
            </a:r>
            <a:r>
              <a:rPr lang="en-US" sz="1800" dirty="0" err="1"/>
              <a:t>os</a:t>
            </a:r>
            <a:r>
              <a:rPr lang="en-US" sz="1800" dirty="0"/>
              <a:t> </a:t>
            </a:r>
            <a:r>
              <a:rPr lang="en-US" sz="1800" dirty="0" err="1"/>
              <a:t>setores</a:t>
            </a:r>
            <a:r>
              <a:rPr lang="en-US" sz="1800" dirty="0"/>
              <a:t> </a:t>
            </a:r>
            <a:r>
              <a:rPr lang="en-US" sz="1800" dirty="0" err="1"/>
              <a:t>laborais</a:t>
            </a:r>
            <a:r>
              <a:rPr lang="en-US" sz="1400" dirty="0"/>
              <a:t>.</a:t>
            </a:r>
          </a:p>
          <a:p>
            <a:endParaRPr lang="en-US" sz="1400" dirty="0"/>
          </a:p>
        </p:txBody>
      </p:sp>
    </p:spTree>
    <p:extLst>
      <p:ext uri="{BB962C8B-B14F-4D97-AF65-F5344CB8AC3E}">
        <p14:creationId xmlns:p14="http://schemas.microsoft.com/office/powerpoint/2010/main" val="856707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stretch>
            <a:fillRect/>
          </a:stretch>
        </p:blipFill>
        <p:spPr>
          <a:xfrm>
            <a:off x="476628" y="683369"/>
            <a:ext cx="5870575" cy="2513867"/>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solidFill>
                  <a:srgbClr val="000000"/>
                </a:solidFill>
              </a:defRPr>
            </a:lvl1pPr>
            <a:lvl2pPr marL="0" indent="0" algn="l">
              <a:buSzTx/>
              <a:buNone/>
              <a:defRPr>
                <a:solidFill>
                  <a:srgbClr val="000000"/>
                </a:solidFill>
              </a:defRPr>
            </a:lvl2pPr>
            <a:lvl3pPr marL="0" indent="0" algn="l">
              <a:buSzTx/>
              <a:buNone/>
              <a:defRPr>
                <a:solidFill>
                  <a:srgbClr val="000000"/>
                </a:solidFill>
              </a:defRPr>
            </a:lvl3pPr>
            <a:lvl4pPr marL="0" indent="0" algn="l">
              <a:buSzTx/>
              <a:buNone/>
              <a:defRPr>
                <a:solidFill>
                  <a:srgbClr val="000000"/>
                </a:solidFill>
              </a:defRPr>
            </a:lvl4pPr>
            <a:lvl5pPr marL="0" indent="0" algn="l">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7"/>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8"/>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8" r:id="rId5"/>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video" Target="https://www.youtube.com/embed/NfMKMCYFgPo?start=205&amp;feature=oembed" TargetMode="Externa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090118" y="308035"/>
            <a:ext cx="10250146" cy="1587612"/>
          </a:xfrm>
          <a:prstGeom prst="rect">
            <a:avLst/>
          </a:prstGeom>
        </p:spPr>
        <p:txBody>
          <a:bodyPr>
            <a:noAutofit/>
          </a:bodyPr>
          <a:lstStyle/>
          <a:p>
            <a:pPr defTabSz="521910">
              <a:defRPr sz="4000"/>
            </a:pPr>
            <a:r>
              <a:rPr lang="pt-PT" sz="6000" dirty="0"/>
              <a:t>A ESFERA E A PROTEÇÃO contra exploração e abuso sexual (</a:t>
            </a:r>
            <a:r>
              <a:rPr lang="pt-PT" sz="6000" dirty="0" err="1"/>
              <a:t>PEAS</a:t>
            </a:r>
            <a:r>
              <a:rPr lang="pt-PT" sz="6000" dirty="0"/>
              <a:t>)</a:t>
            </a:r>
          </a:p>
        </p:txBody>
      </p:sp>
      <p:pic>
        <p:nvPicPr>
          <p:cNvPr id="5" name="Picture 4" descr="A person standing in front of a rock&#10;&#10;Description automatically generated">
            <a:extLst>
              <a:ext uri="{FF2B5EF4-FFF2-40B4-BE49-F238E27FC236}">
                <a16:creationId xmlns:a16="http://schemas.microsoft.com/office/drawing/2014/main" id="{0E4A35F5-BBFA-445F-A2AB-416E85DAF26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511328" y="3371849"/>
            <a:ext cx="10151093" cy="6324601"/>
          </a:xfrm>
          <a:prstGeom prst="rect">
            <a:avLst/>
          </a:prstGeom>
        </p:spPr>
      </p:pic>
      <p:sp>
        <p:nvSpPr>
          <p:cNvPr id="6" name="Rectangle 5">
            <a:extLst>
              <a:ext uri="{FF2B5EF4-FFF2-40B4-BE49-F238E27FC236}">
                <a16:creationId xmlns:a16="http://schemas.microsoft.com/office/drawing/2014/main" id="{38F4094D-E4BD-40AA-A65B-C5D2861D209A}"/>
              </a:ext>
            </a:extLst>
          </p:cNvPr>
          <p:cNvSpPr/>
          <p:nvPr/>
        </p:nvSpPr>
        <p:spPr>
          <a:xfrm>
            <a:off x="0" y="7911955"/>
            <a:ext cx="3353432" cy="1631216"/>
          </a:xfrm>
          <a:prstGeom prst="rect">
            <a:avLst/>
          </a:prstGeom>
        </p:spPr>
        <p:txBody>
          <a:bodyPr wrap="square">
            <a:spAutoFit/>
          </a:bodyPr>
          <a:lstStyle/>
          <a:p>
            <a:pPr algn="r"/>
            <a:r>
              <a:rPr lang="de-DE" sz="2000" dirty="0" err="1">
                <a:solidFill>
                  <a:srgbClr val="00B297"/>
                </a:solidFill>
              </a:rPr>
              <a:t>Lutheran</a:t>
            </a:r>
            <a:r>
              <a:rPr lang="de-DE" sz="2000" dirty="0">
                <a:solidFill>
                  <a:srgbClr val="00B297"/>
                </a:solidFill>
              </a:rPr>
              <a:t> World </a:t>
            </a:r>
            <a:r>
              <a:rPr lang="de-DE" sz="2000" dirty="0" err="1">
                <a:solidFill>
                  <a:srgbClr val="00B297"/>
                </a:solidFill>
              </a:rPr>
              <a:t>Federation</a:t>
            </a:r>
            <a:r>
              <a:rPr lang="de-DE" sz="2000" dirty="0">
                <a:solidFill>
                  <a:srgbClr val="00B297"/>
                </a:solidFill>
              </a:rPr>
              <a:t>/ Thomas Lohnes </a:t>
            </a:r>
            <a:r>
              <a:rPr lang="de-DE" sz="2000" dirty="0" err="1">
                <a:solidFill>
                  <a:srgbClr val="00B297"/>
                </a:solidFill>
              </a:rPr>
              <a:t>para</a:t>
            </a:r>
            <a:r>
              <a:rPr lang="de-DE" sz="2000" dirty="0">
                <a:solidFill>
                  <a:srgbClr val="00B297"/>
                </a:solidFill>
              </a:rPr>
              <a:t> </a:t>
            </a:r>
            <a:br>
              <a:rPr lang="de-DE" sz="2000" dirty="0">
                <a:solidFill>
                  <a:srgbClr val="00B297"/>
                </a:solidFill>
              </a:rPr>
            </a:br>
            <a:r>
              <a:rPr lang="de-DE" sz="2000" dirty="0">
                <a:solidFill>
                  <a:srgbClr val="00B297"/>
                </a:solidFill>
              </a:rPr>
              <a:t>Diakonie Katastrophenhilfe</a:t>
            </a:r>
            <a:endParaRPr lang="en-US" sz="2000" dirty="0">
              <a:solidFill>
                <a:srgbClr val="00B297"/>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2594E-70B7-4240-BF5A-6653A15EF0FC}"/>
              </a:ext>
            </a:extLst>
          </p:cNvPr>
          <p:cNvSpPr>
            <a:spLocks noGrp="1"/>
          </p:cNvSpPr>
          <p:nvPr>
            <p:ph type="title"/>
          </p:nvPr>
        </p:nvSpPr>
        <p:spPr>
          <a:xfrm>
            <a:off x="392704" y="70423"/>
            <a:ext cx="16580846" cy="1130300"/>
          </a:xfrm>
        </p:spPr>
        <p:txBody>
          <a:bodyPr>
            <a:normAutofit fontScale="90000"/>
          </a:bodyPr>
          <a:lstStyle/>
          <a:p>
            <a:r>
              <a:rPr lang="pt-PT" dirty="0"/>
              <a:t>Onde ocorre o AAS, EAS e a V(S)G no contexto humanitário?</a:t>
            </a:r>
          </a:p>
        </p:txBody>
      </p:sp>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10</a:t>
            </a:fld>
            <a:endParaRPr lang="pt-PT"/>
          </a:p>
        </p:txBody>
      </p:sp>
      <p:cxnSp>
        <p:nvCxnSpPr>
          <p:cNvPr id="6" name="Straight Connector 5">
            <a:extLst>
              <a:ext uri="{FF2B5EF4-FFF2-40B4-BE49-F238E27FC236}">
                <a16:creationId xmlns:a16="http://schemas.microsoft.com/office/drawing/2014/main" id="{D23E0936-F653-4B10-888A-8BACECDEA6F6}"/>
              </a:ext>
            </a:extLst>
          </p:cNvPr>
          <p:cNvCxnSpPr>
            <a:cxnSpLocks/>
          </p:cNvCxnSpPr>
          <p:nvPr/>
        </p:nvCxnSpPr>
        <p:spPr>
          <a:xfrm>
            <a:off x="8612981" y="2305050"/>
            <a:ext cx="0" cy="6305550"/>
          </a:xfrm>
          <a:prstGeom prst="line">
            <a:avLst/>
          </a:pr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sp>
        <p:nvSpPr>
          <p:cNvPr id="8" name="TextBox 7">
            <a:extLst>
              <a:ext uri="{FF2B5EF4-FFF2-40B4-BE49-F238E27FC236}">
                <a16:creationId xmlns:a16="http://schemas.microsoft.com/office/drawing/2014/main" id="{64F523FC-805A-4E6C-AC82-20E931E11F50}"/>
              </a:ext>
            </a:extLst>
          </p:cNvPr>
          <p:cNvSpPr txBox="1"/>
          <p:nvPr/>
        </p:nvSpPr>
        <p:spPr>
          <a:xfrm>
            <a:off x="310032" y="2058829"/>
            <a:ext cx="7952497"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200" dirty="0">
                <a:solidFill>
                  <a:srgbClr val="000000"/>
                </a:solidFill>
              </a:rPr>
              <a:t>Agentes humanitários</a:t>
            </a:r>
            <a:br>
              <a:rPr kumimoji="0" lang="pt-PT" sz="3200" b="0" i="0" u="none" strike="noStrike" cap="none" spc="0" normalizeH="0" baseline="0" dirty="0">
                <a:ln>
                  <a:noFill/>
                </a:ln>
                <a:solidFill>
                  <a:srgbClr val="000000"/>
                </a:solidFill>
                <a:effectLst/>
                <a:uFillTx/>
                <a:sym typeface="Open Sans Regular"/>
              </a:rPr>
            </a:br>
            <a:r>
              <a:rPr kumimoji="0" lang="pt-PT" sz="3200" b="0" i="0" u="none" strike="noStrike" cap="none" spc="0" normalizeH="0" baseline="0" dirty="0">
                <a:ln>
                  <a:noFill/>
                </a:ln>
                <a:solidFill>
                  <a:srgbClr val="000000"/>
                </a:solidFill>
                <a:effectLst/>
                <a:uFillTx/>
                <a:sym typeface="Open Sans Regular"/>
              </a:rPr>
              <a:t>(pessoal, </a:t>
            </a:r>
            <a:r>
              <a:rPr lang="pt-PT" sz="3200" dirty="0">
                <a:solidFill>
                  <a:srgbClr val="000000"/>
                </a:solidFill>
              </a:rPr>
              <a:t>voluntários, trabalhadores</a:t>
            </a:r>
            <a:r>
              <a:rPr kumimoji="0" lang="pt-PT" sz="3200" b="0" i="0" u="none" strike="noStrike" cap="none" spc="0" normalizeH="0" baseline="0" dirty="0">
                <a:ln>
                  <a:noFill/>
                </a:ln>
                <a:solidFill>
                  <a:srgbClr val="000000"/>
                </a:solidFill>
                <a:effectLst/>
                <a:uFillTx/>
                <a:sym typeface="Open Sans Regular"/>
              </a:rPr>
              <a:t>, etc.)</a:t>
            </a:r>
          </a:p>
        </p:txBody>
      </p:sp>
      <p:sp>
        <p:nvSpPr>
          <p:cNvPr id="10" name="TextBox 9">
            <a:extLst>
              <a:ext uri="{FF2B5EF4-FFF2-40B4-BE49-F238E27FC236}">
                <a16:creationId xmlns:a16="http://schemas.microsoft.com/office/drawing/2014/main" id="{B8750CDB-1AEB-495D-B0CF-ED4120F5AB32}"/>
              </a:ext>
            </a:extLst>
          </p:cNvPr>
          <p:cNvSpPr txBox="1"/>
          <p:nvPr/>
        </p:nvSpPr>
        <p:spPr>
          <a:xfrm>
            <a:off x="9414658" y="2305049"/>
            <a:ext cx="6897722"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População </a:t>
            </a:r>
            <a:r>
              <a:rPr kumimoji="0" lang="pt-PT" sz="32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afetada/de</a:t>
            </a:r>
            <a:r>
              <a:rPr kumimoji="0" lang="pt-PT"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acolhimento</a:t>
            </a:r>
          </a:p>
        </p:txBody>
      </p:sp>
      <p:grpSp>
        <p:nvGrpSpPr>
          <p:cNvPr id="1028" name="Group 1027">
            <a:extLst>
              <a:ext uri="{FF2B5EF4-FFF2-40B4-BE49-F238E27FC236}">
                <a16:creationId xmlns:a16="http://schemas.microsoft.com/office/drawing/2014/main" id="{BE487341-96DF-4761-81F3-D98509B17E4F}"/>
              </a:ext>
            </a:extLst>
          </p:cNvPr>
          <p:cNvGrpSpPr/>
          <p:nvPr/>
        </p:nvGrpSpPr>
        <p:grpSpPr>
          <a:xfrm>
            <a:off x="2443546" y="3211637"/>
            <a:ext cx="4526957" cy="1762126"/>
            <a:chOff x="2443546" y="3211637"/>
            <a:chExt cx="4526957" cy="1762126"/>
          </a:xfrm>
        </p:grpSpPr>
        <p:sp>
          <p:nvSpPr>
            <p:cNvPr id="1027" name="Arrow: Right 1026">
              <a:extLst>
                <a:ext uri="{FF2B5EF4-FFF2-40B4-BE49-F238E27FC236}">
                  <a16:creationId xmlns:a16="http://schemas.microsoft.com/office/drawing/2014/main" id="{3EF78326-B5C0-4589-B5F6-FAC73DADD7F2}"/>
                </a:ext>
              </a:extLst>
            </p:cNvPr>
            <p:cNvSpPr/>
            <p:nvPr/>
          </p:nvSpPr>
          <p:spPr>
            <a:xfrm>
              <a:off x="3784768" y="3636243"/>
              <a:ext cx="981460" cy="754043"/>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pt-PT"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pic>
          <p:nvPicPr>
            <p:cNvPr id="20" name="Picture 2" descr="Image result for stick person png">
              <a:extLst>
                <a:ext uri="{FF2B5EF4-FFF2-40B4-BE49-F238E27FC236}">
                  <a16:creationId xmlns:a16="http://schemas.microsoft.com/office/drawing/2014/main" id="{7A8C8B7A-8EB1-4E12-956C-1BE45E653A3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2443546" y="3211638"/>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Image result for stick person png">
              <a:extLst>
                <a:ext uri="{FF2B5EF4-FFF2-40B4-BE49-F238E27FC236}">
                  <a16:creationId xmlns:a16="http://schemas.microsoft.com/office/drawing/2014/main" id="{8801BD20-FA23-4F0B-AF03-6870B44667B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5003916" y="3211637"/>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3CC7D073-92B1-42E7-BFAF-1A5CB745C2EC}"/>
                </a:ext>
              </a:extLst>
            </p:cNvPr>
            <p:cNvSpPr/>
            <p:nvPr/>
          </p:nvSpPr>
          <p:spPr>
            <a:xfrm>
              <a:off x="6388292" y="3492534"/>
              <a:ext cx="582211" cy="1200329"/>
            </a:xfrm>
            <a:prstGeom prst="rect">
              <a:avLst/>
            </a:prstGeom>
            <a:noFill/>
          </p:spPr>
          <p:txBody>
            <a:bodyPr wrap="none" lIns="91440" tIns="45720" rIns="91440" bIns="45720">
              <a:spAutoFit/>
            </a:bodyPr>
            <a:lstStyle/>
            <a:p>
              <a:pPr algn="ctr"/>
              <a:r>
                <a:rPr lang="pt-PT" sz="7200" b="1" cap="none" spc="0">
                  <a:ln w="0"/>
                  <a:solidFill>
                    <a:srgbClr val="000000"/>
                  </a:solidFill>
                  <a:effectLst>
                    <a:outerShdw blurRad="38100" dist="19050" dir="2700000" algn="tl" rotWithShape="0">
                      <a:schemeClr val="dk1">
                        <a:alpha val="40000"/>
                      </a:schemeClr>
                    </a:outerShdw>
                  </a:effectLst>
                </a:rPr>
                <a:t>?</a:t>
              </a:r>
            </a:p>
          </p:txBody>
        </p:sp>
      </p:grpSp>
      <p:grpSp>
        <p:nvGrpSpPr>
          <p:cNvPr id="1029" name="Group 1028">
            <a:extLst>
              <a:ext uri="{FF2B5EF4-FFF2-40B4-BE49-F238E27FC236}">
                <a16:creationId xmlns:a16="http://schemas.microsoft.com/office/drawing/2014/main" id="{600FD201-9A3E-4948-B19A-DCEF2BD81F97}"/>
              </a:ext>
            </a:extLst>
          </p:cNvPr>
          <p:cNvGrpSpPr/>
          <p:nvPr/>
        </p:nvGrpSpPr>
        <p:grpSpPr>
          <a:xfrm>
            <a:off x="6772867" y="4876800"/>
            <a:ext cx="4516607" cy="1762126"/>
            <a:chOff x="6772867" y="4876800"/>
            <a:chExt cx="4516607" cy="1762126"/>
          </a:xfrm>
        </p:grpSpPr>
        <p:pic>
          <p:nvPicPr>
            <p:cNvPr id="12" name="Picture 2" descr="Image result for stick person png">
              <a:extLst>
                <a:ext uri="{FF2B5EF4-FFF2-40B4-BE49-F238E27FC236}">
                  <a16:creationId xmlns:a16="http://schemas.microsoft.com/office/drawing/2014/main" id="{A9EC675A-7B9C-4BDA-9BE3-486555AB306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6772867" y="4876801"/>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result for stick person png">
              <a:extLst>
                <a:ext uri="{FF2B5EF4-FFF2-40B4-BE49-F238E27FC236}">
                  <a16:creationId xmlns:a16="http://schemas.microsoft.com/office/drawing/2014/main" id="{82CED93F-1B75-437C-87A8-CC1F060E29A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9333237" y="4876800"/>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04DB9913-B528-41BC-9387-32F16EBC2421}"/>
                </a:ext>
              </a:extLst>
            </p:cNvPr>
            <p:cNvSpPr/>
            <p:nvPr/>
          </p:nvSpPr>
          <p:spPr>
            <a:xfrm>
              <a:off x="10707263" y="5319624"/>
              <a:ext cx="582211" cy="1200329"/>
            </a:xfrm>
            <a:prstGeom prst="rect">
              <a:avLst/>
            </a:prstGeom>
            <a:noFill/>
          </p:spPr>
          <p:txBody>
            <a:bodyPr wrap="none" lIns="91440" tIns="45720" rIns="91440" bIns="45720">
              <a:spAutoFit/>
            </a:bodyPr>
            <a:lstStyle/>
            <a:p>
              <a:pPr algn="ctr"/>
              <a:r>
                <a:rPr lang="pt-PT" sz="7200" b="1" cap="none" spc="0">
                  <a:ln w="0"/>
                  <a:solidFill>
                    <a:srgbClr val="000000"/>
                  </a:solidFill>
                  <a:effectLst>
                    <a:outerShdw blurRad="38100" dist="19050" dir="2700000" algn="tl" rotWithShape="0">
                      <a:schemeClr val="dk1">
                        <a:alpha val="40000"/>
                      </a:schemeClr>
                    </a:outerShdw>
                  </a:effectLst>
                </a:rPr>
                <a:t>?</a:t>
              </a:r>
            </a:p>
          </p:txBody>
        </p:sp>
        <p:sp>
          <p:nvSpPr>
            <p:cNvPr id="37" name="Arrow: Right 36">
              <a:extLst>
                <a:ext uri="{FF2B5EF4-FFF2-40B4-BE49-F238E27FC236}">
                  <a16:creationId xmlns:a16="http://schemas.microsoft.com/office/drawing/2014/main" id="{401A2051-5E89-4155-AE09-4181028A5B9A}"/>
                </a:ext>
              </a:extLst>
            </p:cNvPr>
            <p:cNvSpPr/>
            <p:nvPr/>
          </p:nvSpPr>
          <p:spPr>
            <a:xfrm>
              <a:off x="8179401" y="5301404"/>
              <a:ext cx="981460" cy="754043"/>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pt-PT"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grpSp>
      <p:grpSp>
        <p:nvGrpSpPr>
          <p:cNvPr id="1030" name="Group 1029">
            <a:extLst>
              <a:ext uri="{FF2B5EF4-FFF2-40B4-BE49-F238E27FC236}">
                <a16:creationId xmlns:a16="http://schemas.microsoft.com/office/drawing/2014/main" id="{242654F5-CEBF-4327-A1C8-035432623F71}"/>
              </a:ext>
            </a:extLst>
          </p:cNvPr>
          <p:cNvGrpSpPr/>
          <p:nvPr/>
        </p:nvGrpSpPr>
        <p:grpSpPr>
          <a:xfrm>
            <a:off x="11020803" y="6638925"/>
            <a:ext cx="4516607" cy="1762126"/>
            <a:chOff x="11020803" y="6638925"/>
            <a:chExt cx="4516607" cy="1762126"/>
          </a:xfrm>
        </p:grpSpPr>
        <p:pic>
          <p:nvPicPr>
            <p:cNvPr id="23" name="Picture 2" descr="Image result for stick person png">
              <a:extLst>
                <a:ext uri="{FF2B5EF4-FFF2-40B4-BE49-F238E27FC236}">
                  <a16:creationId xmlns:a16="http://schemas.microsoft.com/office/drawing/2014/main" id="{C816839B-F642-4D8A-BC31-7B32C0F86A3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1020803" y="6638926"/>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Image result for stick person png">
              <a:extLst>
                <a:ext uri="{FF2B5EF4-FFF2-40B4-BE49-F238E27FC236}">
                  <a16:creationId xmlns:a16="http://schemas.microsoft.com/office/drawing/2014/main" id="{2CBC9032-3B59-4411-B7B9-C99D86EA4B2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3581173" y="6638925"/>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A35A1F93-7699-407E-A4D4-C6EC4B401FBB}"/>
                </a:ext>
              </a:extLst>
            </p:cNvPr>
            <p:cNvSpPr/>
            <p:nvPr/>
          </p:nvSpPr>
          <p:spPr>
            <a:xfrm>
              <a:off x="14955199" y="6920003"/>
              <a:ext cx="582211" cy="1200329"/>
            </a:xfrm>
            <a:prstGeom prst="rect">
              <a:avLst/>
            </a:prstGeom>
            <a:noFill/>
          </p:spPr>
          <p:txBody>
            <a:bodyPr wrap="none" lIns="91440" tIns="45720" rIns="91440" bIns="45720">
              <a:spAutoFit/>
            </a:bodyPr>
            <a:lstStyle/>
            <a:p>
              <a:pPr algn="ctr"/>
              <a:r>
                <a:rPr lang="pt-PT" sz="7200" b="1" cap="none" spc="0">
                  <a:ln w="0"/>
                  <a:solidFill>
                    <a:srgbClr val="000000"/>
                  </a:solidFill>
                  <a:effectLst>
                    <a:outerShdw blurRad="38100" dist="19050" dir="2700000" algn="tl" rotWithShape="0">
                      <a:schemeClr val="dk1">
                        <a:alpha val="40000"/>
                      </a:schemeClr>
                    </a:outerShdw>
                  </a:effectLst>
                </a:rPr>
                <a:t>?</a:t>
              </a:r>
            </a:p>
          </p:txBody>
        </p:sp>
        <p:sp>
          <p:nvSpPr>
            <p:cNvPr id="38" name="Arrow: Right 37">
              <a:extLst>
                <a:ext uri="{FF2B5EF4-FFF2-40B4-BE49-F238E27FC236}">
                  <a16:creationId xmlns:a16="http://schemas.microsoft.com/office/drawing/2014/main" id="{B1614351-8B6D-4E18-821C-EB5DBA6CCE41}"/>
                </a:ext>
              </a:extLst>
            </p:cNvPr>
            <p:cNvSpPr/>
            <p:nvPr/>
          </p:nvSpPr>
          <p:spPr>
            <a:xfrm>
              <a:off x="12372782" y="7071530"/>
              <a:ext cx="981460" cy="754043"/>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pt-PT" sz="1800" b="0" i="0" u="none" strike="noStrike" cap="none" spc="0" normalizeH="0" baseline="0">
                <a:ln>
                  <a:noFill/>
                </a:ln>
                <a:solidFill>
                  <a:srgbClr val="A5A5A5"/>
                </a:solidFill>
                <a:effectLst/>
                <a:uFillTx/>
                <a:latin typeface="Open Sans Regular"/>
                <a:ea typeface="Open Sans Regular"/>
                <a:cs typeface="Open Sans Regular"/>
                <a:sym typeface="Open Sans Regular"/>
              </a:endParaRPr>
            </a:p>
          </p:txBody>
        </p:sp>
      </p:grpSp>
    </p:spTree>
    <p:extLst>
      <p:ext uri="{BB962C8B-B14F-4D97-AF65-F5344CB8AC3E}">
        <p14:creationId xmlns:p14="http://schemas.microsoft.com/office/powerpoint/2010/main" val="176498132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29"/>
                                        </p:tgtEl>
                                        <p:attrNameLst>
                                          <p:attrName>style.visibility</p:attrName>
                                        </p:attrNameLst>
                                      </p:cBhvr>
                                      <p:to>
                                        <p:strVal val="visible"/>
                                      </p:to>
                                    </p:set>
                                    <p:animEffect transition="in" filter="fade">
                                      <p:cBhvr>
                                        <p:cTn id="11" dur="500"/>
                                        <p:tgtEl>
                                          <p:spTgt spid="102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30"/>
                                        </p:tgtEl>
                                        <p:attrNameLst>
                                          <p:attrName>style.visibility</p:attrName>
                                        </p:attrNameLst>
                                      </p:cBhvr>
                                      <p:to>
                                        <p:strVal val="visible"/>
                                      </p:to>
                                    </p:set>
                                    <p:animEffect transition="in" filter="fade">
                                      <p:cBhvr>
                                        <p:cTn id="16"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2594E-70B7-4240-BF5A-6653A15EF0FC}"/>
              </a:ext>
            </a:extLst>
          </p:cNvPr>
          <p:cNvSpPr>
            <a:spLocks noGrp="1"/>
          </p:cNvSpPr>
          <p:nvPr>
            <p:ph type="title"/>
          </p:nvPr>
        </p:nvSpPr>
        <p:spPr>
          <a:xfrm>
            <a:off x="392704" y="70423"/>
            <a:ext cx="16580846" cy="1130300"/>
          </a:xfrm>
        </p:spPr>
        <p:txBody>
          <a:bodyPr>
            <a:noAutofit/>
          </a:bodyPr>
          <a:lstStyle/>
          <a:p>
            <a:r>
              <a:rPr lang="pt-PT" sz="5400" dirty="0"/>
              <a:t>Que orientações oferece o Manual Esfera para prevenir o </a:t>
            </a:r>
            <a:r>
              <a:rPr lang="pt-PT" sz="5400" dirty="0" err="1"/>
              <a:t>AAS</a:t>
            </a:r>
            <a:r>
              <a:rPr lang="pt-PT" sz="5400" dirty="0"/>
              <a:t> no local de trabalho?</a:t>
            </a:r>
            <a:endParaRPr lang="en-GB" sz="5400" dirty="0"/>
          </a:p>
        </p:txBody>
      </p:sp>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p:txBody>
          <a:bodyPr/>
          <a:lstStyle/>
          <a:p>
            <a:fld id="{86CB4B4D-7CA3-9044-876B-883B54F8677D}" type="slidenum">
              <a:rPr lang="en-US" smtClean="0"/>
              <a:t>11</a:t>
            </a:fld>
            <a:endParaRPr lang="en-US" dirty="0"/>
          </a:p>
        </p:txBody>
      </p:sp>
      <p:grpSp>
        <p:nvGrpSpPr>
          <p:cNvPr id="1028" name="Group 1027">
            <a:extLst>
              <a:ext uri="{FF2B5EF4-FFF2-40B4-BE49-F238E27FC236}">
                <a16:creationId xmlns:a16="http://schemas.microsoft.com/office/drawing/2014/main" id="{BE487341-96DF-4761-81F3-D98509B17E4F}"/>
              </a:ext>
            </a:extLst>
          </p:cNvPr>
          <p:cNvGrpSpPr/>
          <p:nvPr/>
        </p:nvGrpSpPr>
        <p:grpSpPr>
          <a:xfrm>
            <a:off x="2443546" y="3211637"/>
            <a:ext cx="4548598" cy="1762126"/>
            <a:chOff x="2443546" y="3211637"/>
            <a:chExt cx="4548598" cy="1762126"/>
          </a:xfrm>
        </p:grpSpPr>
        <p:sp>
          <p:nvSpPr>
            <p:cNvPr id="1027" name="Arrow: Right 1026">
              <a:extLst>
                <a:ext uri="{FF2B5EF4-FFF2-40B4-BE49-F238E27FC236}">
                  <a16:creationId xmlns:a16="http://schemas.microsoft.com/office/drawing/2014/main" id="{3EF78326-B5C0-4589-B5F6-FAC73DADD7F2}"/>
                </a:ext>
              </a:extLst>
            </p:cNvPr>
            <p:cNvSpPr/>
            <p:nvPr/>
          </p:nvSpPr>
          <p:spPr>
            <a:xfrm>
              <a:off x="3784768" y="3771901"/>
              <a:ext cx="981460" cy="482726"/>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pic>
          <p:nvPicPr>
            <p:cNvPr id="20" name="Picture 2" descr="Image result for stick person png">
              <a:extLst>
                <a:ext uri="{FF2B5EF4-FFF2-40B4-BE49-F238E27FC236}">
                  <a16:creationId xmlns:a16="http://schemas.microsoft.com/office/drawing/2014/main" id="{7A8C8B7A-8EB1-4E12-956C-1BE45E653A3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2443546" y="3211638"/>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Image result for stick person png">
              <a:extLst>
                <a:ext uri="{FF2B5EF4-FFF2-40B4-BE49-F238E27FC236}">
                  <a16:creationId xmlns:a16="http://schemas.microsoft.com/office/drawing/2014/main" id="{8801BD20-FA23-4F0B-AF03-6870B44667BD}"/>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5003916" y="3211637"/>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3CC7D073-92B1-42E7-BFAF-1A5CB745C2EC}"/>
                </a:ext>
              </a:extLst>
            </p:cNvPr>
            <p:cNvSpPr/>
            <p:nvPr/>
          </p:nvSpPr>
          <p:spPr>
            <a:xfrm>
              <a:off x="6366652" y="3492534"/>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grpSp>
      <p:pic>
        <p:nvPicPr>
          <p:cNvPr id="22" name="Picture 2" descr="Image result for 2018 SPhere HAndbook">
            <a:extLst>
              <a:ext uri="{FF2B5EF4-FFF2-40B4-BE49-F238E27FC236}">
                <a16:creationId xmlns:a16="http://schemas.microsoft.com/office/drawing/2014/main" id="{90A2DA50-DBCA-44FD-80D1-B2007196FC8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8223" y="3308598"/>
            <a:ext cx="1086816" cy="15682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5" name="Oval 24">
            <a:extLst>
              <a:ext uri="{FF2B5EF4-FFF2-40B4-BE49-F238E27FC236}">
                <a16:creationId xmlns:a16="http://schemas.microsoft.com/office/drawing/2014/main" id="{C4CA4CC5-FA31-4A19-9473-070D233C89F9}"/>
              </a:ext>
            </a:extLst>
          </p:cNvPr>
          <p:cNvSpPr/>
          <p:nvPr/>
        </p:nvSpPr>
        <p:spPr>
          <a:xfrm>
            <a:off x="9410722" y="1785526"/>
            <a:ext cx="6190393" cy="6376472"/>
          </a:xfrm>
          <a:prstGeom prst="ellipse">
            <a:avLst/>
          </a:prstGeom>
          <a:solidFill>
            <a:srgbClr val="68AF9E"/>
          </a:solidFill>
          <a:ln w="25400" cap="flat">
            <a:no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7200" b="1" dirty="0">
                <a:solidFill>
                  <a:srgbClr val="000000"/>
                </a:solidFill>
              </a:rPr>
              <a:t>8</a:t>
            </a:r>
            <a:endParaRPr kumimoji="0" lang="en-US" sz="7200" b="1" i="0" u="none" strike="noStrike" cap="none" spc="0" normalizeH="0" baseline="0" dirty="0">
              <a:ln>
                <a:noFill/>
              </a:ln>
              <a:solidFill>
                <a:srgbClr val="000000"/>
              </a:solidFill>
              <a:effectLst/>
              <a:uFillTx/>
              <a:sym typeface="Open Sans Regular"/>
            </a:endParaRPr>
          </a:p>
          <a:p>
            <a:r>
              <a:rPr lang="pt-PT" sz="3600" dirty="0">
                <a:solidFill>
                  <a:srgbClr val="000000"/>
                </a:solidFill>
              </a:rPr>
              <a:t>O pessoal é apoiado para fazer o seu trabalho eficazmente e é tratado de forma justa e equitativa.</a:t>
            </a:r>
            <a:endParaRPr lang="en-US" sz="3600" dirty="0">
              <a:solidFill>
                <a:srgbClr val="000000"/>
              </a:solidFill>
            </a:endParaRPr>
          </a:p>
        </p:txBody>
      </p:sp>
      <p:sp>
        <p:nvSpPr>
          <p:cNvPr id="26" name="TextBox 25">
            <a:extLst>
              <a:ext uri="{FF2B5EF4-FFF2-40B4-BE49-F238E27FC236}">
                <a16:creationId xmlns:a16="http://schemas.microsoft.com/office/drawing/2014/main" id="{96EC0566-CDC7-427C-80BC-014578F84C78}"/>
              </a:ext>
            </a:extLst>
          </p:cNvPr>
          <p:cNvSpPr txBox="1"/>
          <p:nvPr/>
        </p:nvSpPr>
        <p:spPr>
          <a:xfrm>
            <a:off x="7766641" y="8079952"/>
            <a:ext cx="947855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en-US" sz="4000" dirty="0">
                <a:solidFill>
                  <a:srgbClr val="000000"/>
                </a:solidFill>
              </a:rPr>
              <a:t> </a:t>
            </a:r>
            <a:r>
              <a:rPr lang="en-US" sz="4000" dirty="0" err="1">
                <a:solidFill>
                  <a:srgbClr val="000000"/>
                </a:solidFill>
              </a:rPr>
              <a:t>Compromisso</a:t>
            </a:r>
            <a:r>
              <a:rPr lang="en-US" sz="4000" dirty="0">
                <a:solidFill>
                  <a:srgbClr val="000000"/>
                </a:solidFill>
              </a:rPr>
              <a:t> 8 (</a:t>
            </a:r>
            <a:r>
              <a:rPr lang="en-US" sz="4000" dirty="0" err="1">
                <a:solidFill>
                  <a:srgbClr val="000000"/>
                </a:solidFill>
              </a:rPr>
              <a:t>Critério</a:t>
            </a:r>
            <a:r>
              <a:rPr lang="en-US" sz="4000" dirty="0">
                <a:solidFill>
                  <a:srgbClr val="000000"/>
                </a:solidFill>
              </a:rPr>
              <a:t> de </a:t>
            </a:r>
            <a:r>
              <a:rPr lang="en-US" sz="4000" dirty="0" err="1">
                <a:solidFill>
                  <a:srgbClr val="000000"/>
                </a:solidFill>
              </a:rPr>
              <a:t>qualidade</a:t>
            </a:r>
            <a:r>
              <a:rPr lang="en-US" sz="4000" dirty="0">
                <a:solidFill>
                  <a:srgbClr val="000000"/>
                </a:solidFill>
              </a:rPr>
              <a:t>)</a:t>
            </a:r>
          </a:p>
          <a:p>
            <a:r>
              <a:rPr lang="en-US" sz="4000" dirty="0">
                <a:solidFill>
                  <a:srgbClr val="000000"/>
                </a:solidFill>
              </a:rPr>
              <a:t>da Norma </a:t>
            </a:r>
            <a:r>
              <a:rPr lang="en-US" sz="4000" dirty="0" err="1">
                <a:solidFill>
                  <a:srgbClr val="000000"/>
                </a:solidFill>
              </a:rPr>
              <a:t>Humanitária</a:t>
            </a:r>
            <a:r>
              <a:rPr lang="en-US" sz="4000" dirty="0">
                <a:solidFill>
                  <a:srgbClr val="000000"/>
                </a:solidFill>
              </a:rPr>
              <a:t> </a:t>
            </a:r>
            <a:r>
              <a:rPr lang="en-US" sz="4000" dirty="0" err="1">
                <a:solidFill>
                  <a:srgbClr val="000000"/>
                </a:solidFill>
              </a:rPr>
              <a:t>Essencial</a:t>
            </a:r>
            <a:endParaRPr kumimoji="0" lang="en-US" sz="4000" i="0" u="none" strike="noStrike" cap="none" spc="0" normalizeH="0" baseline="0" dirty="0">
              <a:ln>
                <a:noFill/>
              </a:ln>
              <a:solidFill>
                <a:srgbClr val="000000"/>
              </a:solidFill>
              <a:effectLst/>
              <a:uFillTx/>
              <a:sym typeface="Open Sans Regular"/>
            </a:endParaRPr>
          </a:p>
        </p:txBody>
      </p:sp>
      <p:sp>
        <p:nvSpPr>
          <p:cNvPr id="14" name="TextBox 13">
            <a:extLst>
              <a:ext uri="{FF2B5EF4-FFF2-40B4-BE49-F238E27FC236}">
                <a16:creationId xmlns:a16="http://schemas.microsoft.com/office/drawing/2014/main" id="{F8CFFEE4-15A0-485B-85FC-F0D45F5C026C}"/>
              </a:ext>
            </a:extLst>
          </p:cNvPr>
          <p:cNvSpPr txBox="1"/>
          <p:nvPr/>
        </p:nvSpPr>
        <p:spPr>
          <a:xfrm>
            <a:off x="310020" y="2058829"/>
            <a:ext cx="7952498"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pt-PT" sz="3200" dirty="0">
                <a:solidFill>
                  <a:srgbClr val="000000"/>
                </a:solidFill>
              </a:rPr>
              <a:t>Agentes humanitários</a:t>
            </a:r>
            <a:br>
              <a:rPr kumimoji="0" lang="pt-PT" sz="3200" b="0" i="0" u="none" strike="noStrike" cap="none" spc="0" normalizeH="0" baseline="0" dirty="0">
                <a:ln>
                  <a:noFill/>
                </a:ln>
                <a:solidFill>
                  <a:srgbClr val="000000"/>
                </a:solidFill>
                <a:effectLst/>
                <a:uFillTx/>
                <a:sym typeface="Open Sans Regular"/>
              </a:rPr>
            </a:br>
            <a:r>
              <a:rPr kumimoji="0" lang="pt-PT" sz="3200" b="0" i="0" u="none" strike="noStrike" cap="none" spc="0" normalizeH="0" baseline="0" dirty="0">
                <a:ln>
                  <a:noFill/>
                </a:ln>
                <a:solidFill>
                  <a:srgbClr val="000000"/>
                </a:solidFill>
                <a:effectLst/>
                <a:uFillTx/>
                <a:sym typeface="Open Sans Regular"/>
              </a:rPr>
              <a:t>(pessoal, </a:t>
            </a:r>
            <a:r>
              <a:rPr lang="pt-PT" sz="3200" dirty="0">
                <a:solidFill>
                  <a:srgbClr val="000000"/>
                </a:solidFill>
              </a:rPr>
              <a:t>voluntários, trabalhadores</a:t>
            </a:r>
            <a:r>
              <a:rPr kumimoji="0" lang="pt-PT" sz="3200" b="0" i="0" u="none" strike="noStrike" cap="none" spc="0" normalizeH="0" baseline="0" dirty="0">
                <a:ln>
                  <a:noFill/>
                </a:ln>
                <a:solidFill>
                  <a:srgbClr val="000000"/>
                </a:solidFill>
                <a:effectLst/>
                <a:uFillTx/>
                <a:sym typeface="Open Sans Regular"/>
              </a:rPr>
              <a:t>, etc.)</a:t>
            </a:r>
          </a:p>
        </p:txBody>
      </p:sp>
    </p:spTree>
    <p:extLst>
      <p:ext uri="{BB962C8B-B14F-4D97-AF65-F5344CB8AC3E}">
        <p14:creationId xmlns:p14="http://schemas.microsoft.com/office/powerpoint/2010/main" val="366768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nline Media 1" title="sea 2 english 1280x720 25p 2500kbps 1280x720">
            <a:hlinkClick r:id="" action="ppaction://media"/>
            <a:extLst>
              <a:ext uri="{FF2B5EF4-FFF2-40B4-BE49-F238E27FC236}">
                <a16:creationId xmlns:a16="http://schemas.microsoft.com/office/drawing/2014/main" id="{A5DD9E4C-8FF5-4209-957B-8DD6CCBE3FC7}"/>
              </a:ext>
            </a:extLst>
          </p:cNvPr>
          <p:cNvPicPr>
            <a:picLocks noRot="1" noChangeAspect="1"/>
          </p:cNvPicPr>
          <p:nvPr>
            <a:videoFile r:link="rId1"/>
          </p:nvPr>
        </p:nvPicPr>
        <p:blipFill>
          <a:blip r:embed="rId4"/>
          <a:stretch>
            <a:fillRect/>
          </a:stretch>
        </p:blipFill>
        <p:spPr>
          <a:xfrm>
            <a:off x="1604498" y="943313"/>
            <a:ext cx="14131264" cy="7948836"/>
          </a:xfrm>
          <a:prstGeom prst="rect">
            <a:avLst/>
          </a:prstGeom>
        </p:spPr>
      </p:pic>
      <p:sp>
        <p:nvSpPr>
          <p:cNvPr id="3" name="TextBox 2">
            <a:extLst>
              <a:ext uri="{FF2B5EF4-FFF2-40B4-BE49-F238E27FC236}">
                <a16:creationId xmlns:a16="http://schemas.microsoft.com/office/drawing/2014/main" id="{30D2DDD6-891E-445C-9E50-E4ED9C9B197C}"/>
              </a:ext>
            </a:extLst>
          </p:cNvPr>
          <p:cNvSpPr txBox="1"/>
          <p:nvPr/>
        </p:nvSpPr>
        <p:spPr>
          <a:xfrm>
            <a:off x="4354054" y="9100061"/>
            <a:ext cx="8632171"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pt-PT" sz="2800">
                <a:solidFill>
                  <a:srgbClr val="000000"/>
                </a:solidFill>
              </a:rPr>
              <a:t>Este video foi extraído de </a:t>
            </a:r>
            <a:r>
              <a:rPr lang="pt-PT" sz="2800" i="1">
                <a:solidFill>
                  <a:srgbClr val="000000"/>
                </a:solidFill>
              </a:rPr>
              <a:t>To Serve with Pride</a:t>
            </a:r>
            <a:r>
              <a:rPr lang="pt-PT" sz="2800">
                <a:solidFill>
                  <a:srgbClr val="000000"/>
                </a:solidFill>
              </a:rPr>
              <a:t>, 2013</a:t>
            </a:r>
            <a:endParaRPr kumimoji="0" lang="pt-PT" sz="2800" i="0" u="none" strike="noStrike" cap="none" spc="0" normalizeH="0" baseline="0">
              <a:ln>
                <a:noFill/>
              </a:ln>
              <a:solidFill>
                <a:srgbClr val="000000"/>
              </a:solidFill>
              <a:effectLst/>
              <a:uFillTx/>
              <a:sym typeface="Open Sans Regular"/>
            </a:endParaRPr>
          </a:p>
        </p:txBody>
      </p:sp>
      <p:sp>
        <p:nvSpPr>
          <p:cNvPr id="5" name="Title 1">
            <a:extLst>
              <a:ext uri="{FF2B5EF4-FFF2-40B4-BE49-F238E27FC236}">
                <a16:creationId xmlns:a16="http://schemas.microsoft.com/office/drawing/2014/main" id="{025BFD6C-6BAB-49D3-AA56-FF964B5B86DA}"/>
              </a:ext>
            </a:extLst>
          </p:cNvPr>
          <p:cNvSpPr>
            <a:spLocks noGrp="1"/>
          </p:cNvSpPr>
          <p:nvPr>
            <p:ph type="title"/>
          </p:nvPr>
        </p:nvSpPr>
        <p:spPr>
          <a:xfrm>
            <a:off x="379708" y="70423"/>
            <a:ext cx="16580846" cy="1130300"/>
          </a:xfrm>
        </p:spPr>
        <p:txBody>
          <a:bodyPr>
            <a:noAutofit/>
          </a:bodyPr>
          <a:lstStyle/>
          <a:p>
            <a:r>
              <a:rPr lang="pt-PT" sz="5000"/>
              <a:t>ProteÇÃO CONTRA EXPLORAÇÃO E ABUSO SEXUAL</a:t>
            </a:r>
          </a:p>
        </p:txBody>
      </p:sp>
    </p:spTree>
    <p:extLst>
      <p:ext uri="{BB962C8B-B14F-4D97-AF65-F5344CB8AC3E}">
        <p14:creationId xmlns:p14="http://schemas.microsoft.com/office/powerpoint/2010/main" val="308675793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5D70-EE55-43F0-9E7C-C8EFF415A4CE}"/>
              </a:ext>
            </a:extLst>
          </p:cNvPr>
          <p:cNvSpPr>
            <a:spLocks noGrp="1"/>
          </p:cNvSpPr>
          <p:nvPr>
            <p:ph type="title"/>
          </p:nvPr>
        </p:nvSpPr>
        <p:spPr>
          <a:xfrm>
            <a:off x="396511" y="0"/>
            <a:ext cx="14800185" cy="2159000"/>
          </a:xfrm>
        </p:spPr>
        <p:txBody>
          <a:bodyPr/>
          <a:lstStyle/>
          <a:p>
            <a:r>
              <a:rPr lang="en-US" dirty="0"/>
              <a:t>Debate </a:t>
            </a:r>
            <a:r>
              <a:rPr lang="en-US" dirty="0" err="1"/>
              <a:t>sobre</a:t>
            </a:r>
            <a:r>
              <a:rPr lang="en-US" dirty="0"/>
              <a:t> o </a:t>
            </a:r>
            <a:r>
              <a:rPr lang="en-US" dirty="0" err="1"/>
              <a:t>vídeo</a:t>
            </a:r>
            <a:r>
              <a:rPr lang="en-US" dirty="0"/>
              <a:t> </a:t>
            </a:r>
            <a:r>
              <a:rPr lang="en-US" dirty="0" err="1"/>
              <a:t>relativo</a:t>
            </a:r>
            <a:r>
              <a:rPr lang="en-US" dirty="0"/>
              <a:t> à PEAS</a:t>
            </a:r>
          </a:p>
        </p:txBody>
      </p:sp>
      <p:sp>
        <p:nvSpPr>
          <p:cNvPr id="3" name="Text Placeholder 2">
            <a:extLst>
              <a:ext uri="{FF2B5EF4-FFF2-40B4-BE49-F238E27FC236}">
                <a16:creationId xmlns:a16="http://schemas.microsoft.com/office/drawing/2014/main" id="{307974E5-94B6-4ED4-8FE3-C1595019C5EE}"/>
              </a:ext>
            </a:extLst>
          </p:cNvPr>
          <p:cNvSpPr>
            <a:spLocks noGrp="1"/>
          </p:cNvSpPr>
          <p:nvPr>
            <p:ph type="body" idx="1"/>
          </p:nvPr>
        </p:nvSpPr>
        <p:spPr>
          <a:xfrm>
            <a:off x="1270039" y="2109572"/>
            <a:ext cx="14800185" cy="6286500"/>
          </a:xfrm>
        </p:spPr>
        <p:txBody>
          <a:bodyPr>
            <a:normAutofit/>
          </a:bodyPr>
          <a:lstStyle/>
          <a:p>
            <a:r>
              <a:rPr lang="en-US" sz="4400" dirty="0"/>
              <a:t>O que é que </a:t>
            </a:r>
            <a:r>
              <a:rPr lang="en-US" sz="4400" dirty="0" err="1"/>
              <a:t>aprenderam</a:t>
            </a:r>
            <a:r>
              <a:rPr lang="en-US" sz="4400" dirty="0"/>
              <a:t>?</a:t>
            </a:r>
          </a:p>
          <a:p>
            <a:endParaRPr lang="en-US" sz="4400" dirty="0"/>
          </a:p>
          <a:p>
            <a:r>
              <a:rPr lang="pt-PT" sz="4400" dirty="0"/>
              <a:t>Quantas formas diferentes de </a:t>
            </a:r>
            <a:r>
              <a:rPr lang="pt-PT" sz="4400" dirty="0" err="1"/>
              <a:t>EAS</a:t>
            </a:r>
            <a:r>
              <a:rPr lang="pt-PT" sz="4400" dirty="0"/>
              <a:t> viram no vídeo?</a:t>
            </a:r>
            <a:endParaRPr lang="en-US" sz="4400" dirty="0"/>
          </a:p>
          <a:p>
            <a:endParaRPr lang="en-US" sz="4400" dirty="0"/>
          </a:p>
          <a:p>
            <a:r>
              <a:rPr lang="pt-PT" sz="4400" dirty="0"/>
              <a:t>Quais as condições que provavelmente tornaram estas situações possíveis?</a:t>
            </a:r>
            <a:r>
              <a:rPr lang="en-US" sz="4400" dirty="0"/>
              <a:t> </a:t>
            </a:r>
          </a:p>
        </p:txBody>
      </p:sp>
      <p:sp>
        <p:nvSpPr>
          <p:cNvPr id="4" name="Slide Number Placeholder 3">
            <a:extLst>
              <a:ext uri="{FF2B5EF4-FFF2-40B4-BE49-F238E27FC236}">
                <a16:creationId xmlns:a16="http://schemas.microsoft.com/office/drawing/2014/main" id="{67A2C427-D7DE-46E6-8C7F-A20890F6261D}"/>
              </a:ext>
            </a:extLst>
          </p:cNvPr>
          <p:cNvSpPr>
            <a:spLocks noGrp="1"/>
          </p:cNvSpPr>
          <p:nvPr>
            <p:ph type="sldNum" sz="quarter" idx="2"/>
          </p:nvPr>
        </p:nvSpPr>
        <p:spPr/>
        <p:txBody>
          <a:bodyPr/>
          <a:lstStyle/>
          <a:p>
            <a:fld id="{86CB4B4D-7CA3-9044-876B-883B54F8677D}" type="slidenum">
              <a:rPr lang="en-US" smtClean="0"/>
              <a:t>13</a:t>
            </a:fld>
            <a:endParaRPr lang="en-US" dirty="0"/>
          </a:p>
        </p:txBody>
      </p:sp>
    </p:spTree>
    <p:extLst>
      <p:ext uri="{BB962C8B-B14F-4D97-AF65-F5344CB8AC3E}">
        <p14:creationId xmlns:p14="http://schemas.microsoft.com/office/powerpoint/2010/main" val="29045569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p:txBody>
          <a:bodyPr/>
          <a:lstStyle/>
          <a:p>
            <a:fld id="{86CB4B4D-7CA3-9044-876B-883B54F8677D}" type="slidenum">
              <a:rPr lang="en-US" smtClean="0"/>
              <a:t>14</a:t>
            </a:fld>
            <a:endParaRPr lang="en-US" dirty="0"/>
          </a:p>
        </p:txBody>
      </p:sp>
      <p:sp>
        <p:nvSpPr>
          <p:cNvPr id="10" name="TextBox 9">
            <a:extLst>
              <a:ext uri="{FF2B5EF4-FFF2-40B4-BE49-F238E27FC236}">
                <a16:creationId xmlns:a16="http://schemas.microsoft.com/office/drawing/2014/main" id="{B8750CDB-1AEB-495D-B0CF-ED4120F5AB32}"/>
              </a:ext>
            </a:extLst>
          </p:cNvPr>
          <p:cNvSpPr txBox="1"/>
          <p:nvPr/>
        </p:nvSpPr>
        <p:spPr>
          <a:xfrm>
            <a:off x="9468360" y="2305049"/>
            <a:ext cx="6790320"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População</a:t>
            </a: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a:t>
            </a:r>
            <a:r>
              <a:rPr kumimoji="0" lang="en-GB" sz="32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afetada</a:t>
            </a:r>
            <a:r>
              <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/de </a:t>
            </a:r>
            <a:r>
              <a:rPr kumimoji="0" lang="en-GB" sz="32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acolhimento</a:t>
            </a:r>
            <a:endParaRPr kumimoji="0" lang="en-GB" sz="32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26" name="Title 1">
            <a:extLst>
              <a:ext uri="{FF2B5EF4-FFF2-40B4-BE49-F238E27FC236}">
                <a16:creationId xmlns:a16="http://schemas.microsoft.com/office/drawing/2014/main" id="{DCFC5525-9D27-48DD-96D7-24745D5BFFCB}"/>
              </a:ext>
            </a:extLst>
          </p:cNvPr>
          <p:cNvSpPr>
            <a:spLocks noGrp="1"/>
          </p:cNvSpPr>
          <p:nvPr>
            <p:ph type="title"/>
          </p:nvPr>
        </p:nvSpPr>
        <p:spPr>
          <a:xfrm>
            <a:off x="392704" y="70423"/>
            <a:ext cx="16580846" cy="1130300"/>
          </a:xfrm>
        </p:spPr>
        <p:txBody>
          <a:bodyPr>
            <a:noAutofit/>
          </a:bodyPr>
          <a:lstStyle/>
          <a:p>
            <a:r>
              <a:rPr lang="pt-PT" sz="4400" dirty="0"/>
              <a:t>Que orientações oferece o Manual Esfera no que diz respeito à </a:t>
            </a:r>
            <a:r>
              <a:rPr lang="pt-PT" sz="4400" dirty="0" err="1"/>
              <a:t>PEAS</a:t>
            </a:r>
            <a:r>
              <a:rPr lang="pt-PT" sz="4400" dirty="0"/>
              <a:t> das pessoas afetadas por agentes humanitários?</a:t>
            </a:r>
            <a:endParaRPr lang="en-GB" sz="4400" dirty="0"/>
          </a:p>
        </p:txBody>
      </p:sp>
      <p:cxnSp>
        <p:nvCxnSpPr>
          <p:cNvPr id="32" name="Straight Connector 31">
            <a:extLst>
              <a:ext uri="{FF2B5EF4-FFF2-40B4-BE49-F238E27FC236}">
                <a16:creationId xmlns:a16="http://schemas.microsoft.com/office/drawing/2014/main" id="{FD2EADF5-00B8-466F-A012-598841FCB4C7}"/>
              </a:ext>
            </a:extLst>
          </p:cNvPr>
          <p:cNvCxnSpPr>
            <a:cxnSpLocks/>
          </p:cNvCxnSpPr>
          <p:nvPr/>
        </p:nvCxnSpPr>
        <p:spPr>
          <a:xfrm>
            <a:off x="8612981" y="2305050"/>
            <a:ext cx="0" cy="6305550"/>
          </a:xfrm>
          <a:prstGeom prst="line">
            <a:avLst/>
          </a:prstGeom>
          <a:no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cxnSp>
      <p:grpSp>
        <p:nvGrpSpPr>
          <p:cNvPr id="1029" name="Group 1028">
            <a:extLst>
              <a:ext uri="{FF2B5EF4-FFF2-40B4-BE49-F238E27FC236}">
                <a16:creationId xmlns:a16="http://schemas.microsoft.com/office/drawing/2014/main" id="{600FD201-9A3E-4948-B19A-DCEF2BD81F97}"/>
              </a:ext>
            </a:extLst>
          </p:cNvPr>
          <p:cNvGrpSpPr/>
          <p:nvPr/>
        </p:nvGrpSpPr>
        <p:grpSpPr>
          <a:xfrm>
            <a:off x="6772867" y="4876800"/>
            <a:ext cx="4538248" cy="1762126"/>
            <a:chOff x="6772867" y="4876800"/>
            <a:chExt cx="4538248" cy="1762126"/>
          </a:xfrm>
        </p:grpSpPr>
        <p:pic>
          <p:nvPicPr>
            <p:cNvPr id="12" name="Picture 2" descr="Image result for stick person png">
              <a:extLst>
                <a:ext uri="{FF2B5EF4-FFF2-40B4-BE49-F238E27FC236}">
                  <a16:creationId xmlns:a16="http://schemas.microsoft.com/office/drawing/2014/main" id="{A9EC675A-7B9C-4BDA-9BE3-486555AB306F}"/>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6772867" y="4876801"/>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result for stick person png">
              <a:extLst>
                <a:ext uri="{FF2B5EF4-FFF2-40B4-BE49-F238E27FC236}">
                  <a16:creationId xmlns:a16="http://schemas.microsoft.com/office/drawing/2014/main" id="{82CED93F-1B75-437C-87A8-CC1F060E29A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9333237" y="4876800"/>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04DB9913-B528-41BC-9387-32F16EBC2421}"/>
                </a:ext>
              </a:extLst>
            </p:cNvPr>
            <p:cNvSpPr/>
            <p:nvPr/>
          </p:nvSpPr>
          <p:spPr>
            <a:xfrm>
              <a:off x="10685623" y="5319624"/>
              <a:ext cx="625492" cy="1200329"/>
            </a:xfrm>
            <a:prstGeom prst="rect">
              <a:avLst/>
            </a:prstGeom>
            <a:noFill/>
          </p:spPr>
          <p:txBody>
            <a:bodyPr wrap="none" lIns="91440" tIns="45720" rIns="91440" bIns="45720">
              <a:spAutoFit/>
            </a:bodyPr>
            <a:lstStyle/>
            <a:p>
              <a:pPr algn="ctr"/>
              <a:r>
                <a:rPr lang="en-GB" sz="7200" b="1" cap="none" spc="0" dirty="0">
                  <a:ln w="0"/>
                  <a:solidFill>
                    <a:srgbClr val="000000"/>
                  </a:solidFill>
                  <a:effectLst>
                    <a:outerShdw blurRad="38100" dist="19050" dir="2700000" algn="tl" rotWithShape="0">
                      <a:schemeClr val="dk1">
                        <a:alpha val="40000"/>
                      </a:schemeClr>
                    </a:outerShdw>
                  </a:effectLst>
                </a:rPr>
                <a:t>?</a:t>
              </a:r>
            </a:p>
          </p:txBody>
        </p:sp>
        <p:sp>
          <p:nvSpPr>
            <p:cNvPr id="37" name="Arrow: Right 36">
              <a:extLst>
                <a:ext uri="{FF2B5EF4-FFF2-40B4-BE49-F238E27FC236}">
                  <a16:creationId xmlns:a16="http://schemas.microsoft.com/office/drawing/2014/main" id="{401A2051-5E89-4155-AE09-4181028A5B9A}"/>
                </a:ext>
              </a:extLst>
            </p:cNvPr>
            <p:cNvSpPr/>
            <p:nvPr/>
          </p:nvSpPr>
          <p:spPr>
            <a:xfrm>
              <a:off x="8179401" y="5437062"/>
              <a:ext cx="981460" cy="482726"/>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pic>
        <p:nvPicPr>
          <p:cNvPr id="33" name="Picture 2" descr="Image result for 2018 SPhere HAndbook">
            <a:extLst>
              <a:ext uri="{FF2B5EF4-FFF2-40B4-BE49-F238E27FC236}">
                <a16:creationId xmlns:a16="http://schemas.microsoft.com/office/drawing/2014/main" id="{E240484E-36C9-4B24-9F27-5132C9E959F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04564" y="4894325"/>
            <a:ext cx="1086816" cy="15682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F546423D-EE56-4031-8960-A6C990DBAE5E}"/>
              </a:ext>
            </a:extLst>
          </p:cNvPr>
          <p:cNvSpPr txBox="1"/>
          <p:nvPr/>
        </p:nvSpPr>
        <p:spPr>
          <a:xfrm>
            <a:off x="310020" y="2058829"/>
            <a:ext cx="7952498"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r>
              <a:rPr lang="pt-PT" sz="3200" dirty="0">
                <a:solidFill>
                  <a:srgbClr val="000000"/>
                </a:solidFill>
              </a:rPr>
              <a:t>Agentes humanitários</a:t>
            </a:r>
            <a:br>
              <a:rPr kumimoji="0" lang="pt-PT" sz="3200" b="0" i="0" u="none" strike="noStrike" cap="none" spc="0" normalizeH="0" baseline="0" dirty="0">
                <a:ln>
                  <a:noFill/>
                </a:ln>
                <a:solidFill>
                  <a:srgbClr val="000000"/>
                </a:solidFill>
                <a:effectLst/>
                <a:uFillTx/>
                <a:sym typeface="Open Sans Regular"/>
              </a:rPr>
            </a:br>
            <a:r>
              <a:rPr kumimoji="0" lang="pt-PT" sz="3200" b="0" i="0" u="none" strike="noStrike" cap="none" spc="0" normalizeH="0" baseline="0" dirty="0">
                <a:ln>
                  <a:noFill/>
                </a:ln>
                <a:solidFill>
                  <a:srgbClr val="000000"/>
                </a:solidFill>
                <a:effectLst/>
                <a:uFillTx/>
                <a:sym typeface="Open Sans Regular"/>
              </a:rPr>
              <a:t>(pessoal, </a:t>
            </a:r>
            <a:r>
              <a:rPr lang="pt-PT" sz="3200" dirty="0">
                <a:solidFill>
                  <a:srgbClr val="000000"/>
                </a:solidFill>
              </a:rPr>
              <a:t>voluntários, trabalhadores</a:t>
            </a:r>
            <a:r>
              <a:rPr kumimoji="0" lang="pt-PT" sz="3200" b="0" i="0" u="none" strike="noStrike" cap="none" spc="0" normalizeH="0" baseline="0" dirty="0">
                <a:ln>
                  <a:noFill/>
                </a:ln>
                <a:solidFill>
                  <a:srgbClr val="000000"/>
                </a:solidFill>
                <a:effectLst/>
                <a:uFillTx/>
                <a:sym typeface="Open Sans Regular"/>
              </a:rPr>
              <a:t>, etc.)</a:t>
            </a:r>
          </a:p>
        </p:txBody>
      </p:sp>
    </p:spTree>
    <p:extLst>
      <p:ext uri="{BB962C8B-B14F-4D97-AF65-F5344CB8AC3E}">
        <p14:creationId xmlns:p14="http://schemas.microsoft.com/office/powerpoint/2010/main" val="35866174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prstGeom prst="rect">
            <a:avLst/>
          </a:prstGeom>
        </p:spPr>
        <p:txBody>
          <a:bodyPr/>
          <a:lstStyle/>
          <a:p>
            <a:r>
              <a:rPr lang="pt-PT" b="1" dirty="0">
                <a:solidFill>
                  <a:srgbClr val="000000"/>
                </a:solidFill>
              </a:rPr>
              <a:t>Capítulos fundamentais?</a:t>
            </a:r>
            <a:endParaRPr lang="pt-PT" dirty="0">
              <a:solidFill>
                <a:srgbClr val="000000"/>
              </a:solidFill>
            </a:endParaRPr>
          </a:p>
        </p:txBody>
      </p:sp>
      <p:sp>
        <p:nvSpPr>
          <p:cNvPr id="122" name="Body"/>
          <p:cNvSpPr txBox="1">
            <a:spLocks noGrp="1"/>
          </p:cNvSpPr>
          <p:nvPr>
            <p:ph type="body" sz="half" idx="1"/>
          </p:nvPr>
        </p:nvSpPr>
        <p:spPr>
          <a:xfrm>
            <a:off x="644235" y="1393264"/>
            <a:ext cx="9861399" cy="7017373"/>
          </a:xfrm>
          <a:prstGeom prst="rect">
            <a:avLst/>
          </a:prstGeom>
        </p:spPr>
        <p:txBody>
          <a:bodyPr>
            <a:noAutofit/>
          </a:bodyPr>
          <a:lstStyle/>
          <a:p>
            <a:pPr marL="685800" indent="-685800">
              <a:buFont typeface="Arial" panose="020B0604020202020204" pitchFamily="34" charset="0"/>
              <a:buChar char="•"/>
            </a:pPr>
            <a:r>
              <a:rPr lang="pt-PT" sz="3000" b="1" dirty="0"/>
              <a:t>Objetivo-chave 3.6</a:t>
            </a:r>
            <a:r>
              <a:rPr lang="pt-PT" sz="3000" dirty="0"/>
              <a:t>: “Identificar e reagir aos efeitos negativos potenciais e reais não intencionais de maneira sistemática, inclusive nas áreas de… exploração e abuso sexual pelo pessoal…” (página 60)</a:t>
            </a:r>
          </a:p>
          <a:p>
            <a:pPr marL="457200" indent="-457200">
              <a:buFont typeface="Arial" panose="020B0604020202020204" pitchFamily="34" charset="0"/>
              <a:buChar char="•"/>
            </a:pPr>
            <a:r>
              <a:rPr lang="pt-PT" sz="3000" b="1" dirty="0"/>
              <a:t>Responsabilidade organizacional 3.7</a:t>
            </a:r>
            <a:r>
              <a:rPr lang="pt-PT" sz="3000" dirty="0"/>
              <a:t>: “Políticas, estratégias e orientações são concebidas para… evitar que os programas causem efeitos negativos como por exemplo, exploração, abuso ou discriminação pelo pessoal…” (página 61)</a:t>
            </a:r>
          </a:p>
          <a:p>
            <a:pPr marL="571500" indent="-571500">
              <a:buFont typeface="Arial" panose="020B0604020202020204" pitchFamily="34" charset="0"/>
              <a:buChar char="•"/>
            </a:pPr>
            <a:r>
              <a:rPr lang="pt-PT" sz="3000" b="1" dirty="0"/>
              <a:t>Nota de orientação</a:t>
            </a:r>
            <a:r>
              <a:rPr lang="pt-PT" sz="3000" dirty="0"/>
              <a:t>: “O recrutamento, a seleção e a contratação cuidadosos podem ajudar a reduzir o risco de má conduta do pessoal …” (página 62)</a:t>
            </a:r>
          </a:p>
          <a:p>
            <a:pPr marL="685800" indent="-685800">
              <a:buFont typeface="Arial" panose="020B0604020202020204" pitchFamily="34" charset="0"/>
              <a:buChar char="•"/>
            </a:pPr>
            <a:endParaRPr lang="pt-PT" sz="3200" dirty="0"/>
          </a:p>
        </p:txBody>
      </p:sp>
      <p:sp>
        <p:nvSpPr>
          <p:cNvPr id="5" name="Slide Number Placeholder 3">
            <a:extLst>
              <a:ext uri="{FF2B5EF4-FFF2-40B4-BE49-F238E27FC236}">
                <a16:creationId xmlns:a16="http://schemas.microsoft.com/office/drawing/2014/main" id="{D3769593-AD56-4C1B-A111-F5C942F0A5A7}"/>
              </a:ext>
            </a:extLst>
          </p:cNvPr>
          <p:cNvSpPr>
            <a:spLocks noGrp="1"/>
          </p:cNvSpPr>
          <p:nvPr>
            <p:ph type="sldNum" sz="quarter" idx="2"/>
          </p:nvPr>
        </p:nvSpPr>
        <p:spPr>
          <a:xfrm>
            <a:off x="3396741" y="8803219"/>
            <a:ext cx="375103" cy="389915"/>
          </a:xfrm>
        </p:spPr>
        <p:txBody>
          <a:bodyPr/>
          <a:lstStyle/>
          <a:p>
            <a:fld id="{86CB4B4D-7CA3-9044-876B-883B54F8677D}" type="slidenum">
              <a:rPr lang="pt-PT" smtClean="0"/>
              <a:pPr/>
              <a:t>15</a:t>
            </a:fld>
            <a:endParaRPr lang="pt-PT" dirty="0"/>
          </a:p>
        </p:txBody>
      </p:sp>
      <p:sp>
        <p:nvSpPr>
          <p:cNvPr id="8" name="Oval 7">
            <a:extLst>
              <a:ext uri="{FF2B5EF4-FFF2-40B4-BE49-F238E27FC236}">
                <a16:creationId xmlns:a16="http://schemas.microsoft.com/office/drawing/2014/main" id="{E9231551-68CA-4E50-8CA6-AD2A13229143}"/>
              </a:ext>
            </a:extLst>
          </p:cNvPr>
          <p:cNvSpPr/>
          <p:nvPr/>
        </p:nvSpPr>
        <p:spPr>
          <a:xfrm>
            <a:off x="10505634" y="1318652"/>
            <a:ext cx="6190393" cy="5597446"/>
          </a:xfrm>
          <a:prstGeom prst="ellipse">
            <a:avLst/>
          </a:prstGeom>
          <a:solidFill>
            <a:srgbClr val="68AF9E"/>
          </a:solidFill>
          <a:ln w="25400" cap="flat">
            <a:noFill/>
            <a:prstDash val="solid"/>
            <a:round/>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7200" b="1" dirty="0">
                <a:solidFill>
                  <a:srgbClr val="000000"/>
                </a:solidFill>
              </a:rPr>
              <a:t>3</a:t>
            </a:r>
            <a:endParaRPr kumimoji="0" lang="pt-PT" sz="7200" b="1" i="0" u="none" strike="noStrike" cap="none" spc="0" normalizeH="0" baseline="0" dirty="0">
              <a:ln>
                <a:noFill/>
              </a:ln>
              <a:solidFill>
                <a:srgbClr val="000000"/>
              </a:solidFill>
              <a:effectLst/>
              <a:uFillTx/>
              <a:sym typeface="Open Sans Regular"/>
            </a:endParaRPr>
          </a:p>
          <a:p>
            <a:r>
              <a:rPr lang="pt-PT" sz="3600" dirty="0">
                <a:solidFill>
                  <a:srgbClr val="000000"/>
                </a:solidFill>
              </a:rPr>
              <a:t>A resposta humanitária reforça as capacidades locais e </a:t>
            </a:r>
            <a:r>
              <a:rPr lang="pt-PT" sz="3600" b="1" dirty="0">
                <a:solidFill>
                  <a:srgbClr val="000000"/>
                </a:solidFill>
              </a:rPr>
              <a:t>evita efeitos negativos</a:t>
            </a:r>
            <a:r>
              <a:rPr lang="pt-PT" sz="3600" dirty="0">
                <a:solidFill>
                  <a:srgbClr val="000000"/>
                </a:solidFill>
              </a:rPr>
              <a:t>.</a:t>
            </a:r>
          </a:p>
        </p:txBody>
      </p:sp>
      <p:sp>
        <p:nvSpPr>
          <p:cNvPr id="9" name="TextBox 8">
            <a:extLst>
              <a:ext uri="{FF2B5EF4-FFF2-40B4-BE49-F238E27FC236}">
                <a16:creationId xmlns:a16="http://schemas.microsoft.com/office/drawing/2014/main" id="{334E8BDE-33CA-428A-9994-1CF3DE20A0BC}"/>
              </a:ext>
            </a:extLst>
          </p:cNvPr>
          <p:cNvSpPr txBox="1"/>
          <p:nvPr/>
        </p:nvSpPr>
        <p:spPr>
          <a:xfrm>
            <a:off x="9958817" y="7219179"/>
            <a:ext cx="7284046"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4000" dirty="0">
                <a:solidFill>
                  <a:srgbClr val="000000"/>
                </a:solidFill>
              </a:rPr>
              <a:t>Compromisso 3</a:t>
            </a:r>
            <a:br>
              <a:rPr lang="pt-PT" sz="4000" dirty="0">
                <a:solidFill>
                  <a:srgbClr val="000000"/>
                </a:solidFill>
              </a:rPr>
            </a:br>
            <a:r>
              <a:rPr lang="pt-PT" sz="4000" dirty="0">
                <a:solidFill>
                  <a:srgbClr val="000000"/>
                </a:solidFill>
              </a:rPr>
              <a:t>(Critério de qualidade) da </a:t>
            </a:r>
            <a:r>
              <a:rPr lang="pt-PT" sz="4000" dirty="0" err="1">
                <a:solidFill>
                  <a:srgbClr val="000000"/>
                </a:solidFill>
              </a:rPr>
              <a:t>CHS</a:t>
            </a:r>
            <a:endParaRPr kumimoji="0" lang="pt-PT" sz="4000" i="0" u="none" strike="noStrike" cap="none" spc="0" normalizeH="0" baseline="0" dirty="0">
              <a:ln>
                <a:noFill/>
              </a:ln>
              <a:solidFill>
                <a:srgbClr val="000000"/>
              </a:solidFill>
              <a:effectLst/>
              <a:uFillTx/>
              <a:sym typeface="Open Sans Regular"/>
            </a:endParaRPr>
          </a:p>
        </p:txBody>
      </p:sp>
    </p:spTree>
    <p:extLst>
      <p:ext uri="{BB962C8B-B14F-4D97-AF65-F5344CB8AC3E}">
        <p14:creationId xmlns:p14="http://schemas.microsoft.com/office/powerpoint/2010/main" val="27014101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500"/>
                                        <p:tgtEl>
                                          <p:spTgt spid="12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2">
                                            <p:txEl>
                                              <p:pRg st="1" end="1"/>
                                            </p:txEl>
                                          </p:spTgt>
                                        </p:tgtEl>
                                        <p:attrNameLst>
                                          <p:attrName>style.visibility</p:attrName>
                                        </p:attrNameLst>
                                      </p:cBhvr>
                                      <p:to>
                                        <p:strVal val="visible"/>
                                      </p:to>
                                    </p:set>
                                    <p:animEffect transition="in" filter="fade">
                                      <p:cBhvr>
                                        <p:cTn id="10" dur="500"/>
                                        <p:tgtEl>
                                          <p:spTgt spid="12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22">
                                            <p:txEl>
                                              <p:pRg st="2" end="2"/>
                                            </p:txEl>
                                          </p:spTgt>
                                        </p:tgtEl>
                                        <p:attrNameLst>
                                          <p:attrName>style.visibility</p:attrName>
                                        </p:attrNameLst>
                                      </p:cBhvr>
                                      <p:to>
                                        <p:strVal val="visible"/>
                                      </p:to>
                                    </p:set>
                                    <p:animEffect transition="in" filter="fade">
                                      <p:cBhvr>
                                        <p:cTn id="19" dur="500"/>
                                        <p:tgtEl>
                                          <p:spTgt spid="1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D84673-2581-4B53-9648-28167A053FA5}"/>
              </a:ext>
            </a:extLst>
          </p:cNvPr>
          <p:cNvPicPr>
            <a:picLocks noChangeAspect="1"/>
          </p:cNvPicPr>
          <p:nvPr/>
        </p:nvPicPr>
        <p:blipFill>
          <a:blip r:embed="rId3"/>
          <a:stretch>
            <a:fillRect/>
          </a:stretch>
        </p:blipFill>
        <p:spPr>
          <a:xfrm>
            <a:off x="1045562" y="1168261"/>
            <a:ext cx="14522854" cy="2548909"/>
          </a:xfrm>
          <a:prstGeom prst="rect">
            <a:avLst/>
          </a:prstGeom>
        </p:spPr>
      </p:pic>
      <p:sp>
        <p:nvSpPr>
          <p:cNvPr id="121" name="Title"/>
          <p:cNvSpPr txBox="1">
            <a:spLocks noGrp="1"/>
          </p:cNvSpPr>
          <p:nvPr>
            <p:ph type="title"/>
          </p:nvPr>
        </p:nvSpPr>
        <p:spPr>
          <a:prstGeom prst="rect">
            <a:avLst/>
          </a:prstGeom>
        </p:spPr>
        <p:txBody>
          <a:bodyPr>
            <a:normAutofit/>
          </a:bodyPr>
          <a:lstStyle/>
          <a:p>
            <a:r>
              <a:rPr lang="pt-PT" sz="6200" b="1" dirty="0">
                <a:solidFill>
                  <a:srgbClr val="000000"/>
                </a:solidFill>
              </a:rPr>
              <a:t>Capítulos técnicos?</a:t>
            </a:r>
            <a:endParaRPr lang="pt-PT" sz="6200" dirty="0">
              <a:solidFill>
                <a:srgbClr val="000000"/>
              </a:solidFill>
            </a:endParaRPr>
          </a:p>
        </p:txBody>
      </p:sp>
      <p:sp>
        <p:nvSpPr>
          <p:cNvPr id="122" name="Body"/>
          <p:cNvSpPr txBox="1">
            <a:spLocks noGrp="1"/>
          </p:cNvSpPr>
          <p:nvPr>
            <p:ph type="body" sz="half" idx="1"/>
          </p:nvPr>
        </p:nvSpPr>
        <p:spPr>
          <a:xfrm>
            <a:off x="1306285" y="3258594"/>
            <a:ext cx="14262129" cy="1852596"/>
          </a:xfrm>
          <a:prstGeom prst="rect">
            <a:avLst/>
          </a:prstGeom>
        </p:spPr>
        <p:txBody>
          <a:bodyPr>
            <a:noAutofit/>
          </a:bodyPr>
          <a:lstStyle/>
          <a:p>
            <a:r>
              <a:rPr lang="pt-PT" sz="3200" b="1" dirty="0"/>
              <a:t>Percentagem de casos de exploração sexual ou de abuso de poder relacionados com as práticas de distribuição ou de entrega, que estão a ser acompanhados</a:t>
            </a:r>
            <a:endParaRPr lang="pt-PT" sz="3200" dirty="0"/>
          </a:p>
          <a:p>
            <a:r>
              <a:rPr lang="pt-PT" sz="3200" dirty="0"/>
              <a:t>▪ 100% </a:t>
            </a:r>
            <a:r>
              <a:rPr lang="pt-PT" sz="3200" dirty="0">
                <a:solidFill>
                  <a:srgbClr val="00B297"/>
                </a:solidFill>
              </a:rPr>
              <a:t>(página 205)</a:t>
            </a:r>
          </a:p>
        </p:txBody>
      </p:sp>
      <p:sp>
        <p:nvSpPr>
          <p:cNvPr id="5" name="Slide Number Placeholder 3">
            <a:extLst>
              <a:ext uri="{FF2B5EF4-FFF2-40B4-BE49-F238E27FC236}">
                <a16:creationId xmlns:a16="http://schemas.microsoft.com/office/drawing/2014/main" id="{D3769593-AD56-4C1B-A111-F5C942F0A5A7}"/>
              </a:ext>
            </a:extLst>
          </p:cNvPr>
          <p:cNvSpPr>
            <a:spLocks noGrp="1"/>
          </p:cNvSpPr>
          <p:nvPr>
            <p:ph type="sldNum" sz="quarter" idx="2"/>
          </p:nvPr>
        </p:nvSpPr>
        <p:spPr>
          <a:xfrm>
            <a:off x="3396741" y="8803219"/>
            <a:ext cx="375103" cy="389915"/>
          </a:xfrm>
        </p:spPr>
        <p:txBody>
          <a:bodyPr/>
          <a:lstStyle/>
          <a:p>
            <a:fld id="{86CB4B4D-7CA3-9044-876B-883B54F8677D}" type="slidenum">
              <a:rPr lang="pt-PT" smtClean="0"/>
              <a:pPr/>
              <a:t>16</a:t>
            </a:fld>
            <a:endParaRPr lang="pt-PT" dirty="0"/>
          </a:p>
        </p:txBody>
      </p:sp>
      <p:sp>
        <p:nvSpPr>
          <p:cNvPr id="10" name="Body">
            <a:extLst>
              <a:ext uri="{FF2B5EF4-FFF2-40B4-BE49-F238E27FC236}">
                <a16:creationId xmlns:a16="http://schemas.microsoft.com/office/drawing/2014/main" id="{AB03F793-879D-463D-965D-27E56C80609F}"/>
              </a:ext>
            </a:extLst>
          </p:cNvPr>
          <p:cNvSpPr txBox="1">
            <a:spLocks/>
          </p:cNvSpPr>
          <p:nvPr/>
        </p:nvSpPr>
        <p:spPr>
          <a:xfrm>
            <a:off x="1306286" y="5775041"/>
            <a:ext cx="14262128" cy="27375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pt-PT" sz="3000" b="1" i="1" dirty="0"/>
              <a:t>Acompanhamento da distribuição e entrega:</a:t>
            </a:r>
            <a:r>
              <a:rPr lang="pt-PT" sz="3000" dirty="0"/>
              <a:t> … Visitas aleatórias, feitas por uma equipa de entrevistadores, constituída por pelo menos um homem e uma mulher, podem ajudar a determinar a admissibilidade e a utilidade da ração… eventual uso da força para tomar posse de produtos, recrutamentos forçados, exploração sexual ou de outra natureza… </a:t>
            </a:r>
            <a:r>
              <a:rPr lang="pt-PT" sz="3000" dirty="0">
                <a:solidFill>
                  <a:srgbClr val="00B297"/>
                </a:solidFill>
              </a:rPr>
              <a:t>(página 208)</a:t>
            </a:r>
          </a:p>
        </p:txBody>
      </p:sp>
    </p:spTree>
    <p:extLst>
      <p:ext uri="{BB962C8B-B14F-4D97-AF65-F5344CB8AC3E}">
        <p14:creationId xmlns:p14="http://schemas.microsoft.com/office/powerpoint/2010/main" val="41275600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22">
                                            <p:txEl>
                                              <p:pRg st="0" end="0"/>
                                            </p:txEl>
                                          </p:spTgt>
                                        </p:tgtEl>
                                        <p:attrNameLst>
                                          <p:attrName>style.visibility</p:attrName>
                                        </p:attrNameLst>
                                      </p:cBhvr>
                                      <p:to>
                                        <p:strVal val="visible"/>
                                      </p:to>
                                    </p:set>
                                    <p:animEffect transition="in" filter="fade">
                                      <p:cBhvr>
                                        <p:cTn id="10" dur="500"/>
                                        <p:tgtEl>
                                          <p:spTgt spid="12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2">
                                            <p:txEl>
                                              <p:pRg st="1" end="1"/>
                                            </p:txEl>
                                          </p:spTgt>
                                        </p:tgtEl>
                                        <p:attrNameLst>
                                          <p:attrName>style.visibility</p:attrName>
                                        </p:attrNameLst>
                                      </p:cBhvr>
                                      <p:to>
                                        <p:strVal val="visible"/>
                                      </p:to>
                                    </p:set>
                                    <p:animEffect transition="in" filter="fade">
                                      <p:cBhvr>
                                        <p:cTn id="13" dur="500"/>
                                        <p:tgtEl>
                                          <p:spTgt spid="12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fade">
                                      <p:cBhvr>
                                        <p:cTn id="1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5741376" cy="1130300"/>
          </a:xfrm>
          <a:prstGeom prst="rect">
            <a:avLst/>
          </a:prstGeom>
        </p:spPr>
        <p:txBody>
          <a:bodyPr>
            <a:normAutofit/>
          </a:bodyPr>
          <a:lstStyle/>
          <a:p>
            <a:r>
              <a:rPr lang="pt-PT" sz="6200" b="1" dirty="0">
                <a:solidFill>
                  <a:srgbClr val="000000"/>
                </a:solidFill>
              </a:rPr>
              <a:t>Capítulos técnicos? (s</a:t>
            </a:r>
            <a:r>
              <a:rPr lang="pt-PT" sz="6200" dirty="0"/>
              <a:t>egundo exemplo</a:t>
            </a:r>
            <a:r>
              <a:rPr lang="pt-PT" sz="6200" b="1" dirty="0">
                <a:solidFill>
                  <a:srgbClr val="000000"/>
                </a:solidFill>
              </a:rPr>
              <a:t>)</a:t>
            </a:r>
            <a:endParaRPr lang="pt-PT" sz="6200" dirty="0">
              <a:solidFill>
                <a:srgbClr val="000000"/>
              </a:solidFill>
            </a:endParaRPr>
          </a:p>
        </p:txBody>
      </p:sp>
      <p:sp>
        <p:nvSpPr>
          <p:cNvPr id="122" name="Body"/>
          <p:cNvSpPr txBox="1">
            <a:spLocks noGrp="1"/>
          </p:cNvSpPr>
          <p:nvPr>
            <p:ph type="body" sz="half" idx="1"/>
          </p:nvPr>
        </p:nvSpPr>
        <p:spPr>
          <a:xfrm>
            <a:off x="1475733" y="3415895"/>
            <a:ext cx="14262129" cy="1852596"/>
          </a:xfrm>
          <a:prstGeom prst="rect">
            <a:avLst/>
          </a:prstGeom>
        </p:spPr>
        <p:txBody>
          <a:bodyPr>
            <a:noAutofit/>
          </a:bodyPr>
          <a:lstStyle/>
          <a:p>
            <a:r>
              <a:rPr lang="pt-PT" sz="3400" b="1"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Todo o pessoal de saúde que realiza trabalhos clínicos recebeu formação em protocolos clínicos e gestão de casos</a:t>
            </a:r>
            <a:r>
              <a:rPr lang="pt-PT" sz="3400" b="1" dirty="0"/>
              <a:t> </a:t>
            </a:r>
            <a:r>
              <a:rPr lang="pt-PT" sz="3400" dirty="0">
                <a:solidFill>
                  <a:srgbClr val="00B297"/>
                </a:solidFill>
              </a:rPr>
              <a:t>(página 303)</a:t>
            </a:r>
          </a:p>
        </p:txBody>
      </p:sp>
      <p:sp>
        <p:nvSpPr>
          <p:cNvPr id="5" name="Slide Number Placeholder 3">
            <a:extLst>
              <a:ext uri="{FF2B5EF4-FFF2-40B4-BE49-F238E27FC236}">
                <a16:creationId xmlns:a16="http://schemas.microsoft.com/office/drawing/2014/main" id="{D3769593-AD56-4C1B-A111-F5C942F0A5A7}"/>
              </a:ext>
            </a:extLst>
          </p:cNvPr>
          <p:cNvSpPr>
            <a:spLocks noGrp="1"/>
          </p:cNvSpPr>
          <p:nvPr>
            <p:ph type="sldNum" sz="quarter" idx="2"/>
          </p:nvPr>
        </p:nvSpPr>
        <p:spPr>
          <a:xfrm>
            <a:off x="3396741" y="8803219"/>
            <a:ext cx="375103" cy="389915"/>
          </a:xfrm>
        </p:spPr>
        <p:txBody>
          <a:bodyPr/>
          <a:lstStyle/>
          <a:p>
            <a:fld id="{86CB4B4D-7CA3-9044-876B-883B54F8677D}" type="slidenum">
              <a:rPr lang="pt-PT" smtClean="0"/>
              <a:pPr/>
              <a:t>17</a:t>
            </a:fld>
            <a:endParaRPr lang="pt-PT"/>
          </a:p>
        </p:txBody>
      </p:sp>
      <p:sp>
        <p:nvSpPr>
          <p:cNvPr id="10" name="Body">
            <a:extLst>
              <a:ext uri="{FF2B5EF4-FFF2-40B4-BE49-F238E27FC236}">
                <a16:creationId xmlns:a16="http://schemas.microsoft.com/office/drawing/2014/main" id="{AB03F793-879D-463D-965D-27E56C80609F}"/>
              </a:ext>
            </a:extLst>
          </p:cNvPr>
          <p:cNvSpPr txBox="1">
            <a:spLocks/>
          </p:cNvSpPr>
          <p:nvPr/>
        </p:nvSpPr>
        <p:spPr>
          <a:xfrm>
            <a:off x="1306286" y="4995333"/>
            <a:ext cx="14262129" cy="273754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algn="l"/>
            <a:r>
              <a:rPr lang="pt-PT" sz="3400" b="1" i="1" dirty="0"/>
              <a:t>Qualidade:</a:t>
            </a:r>
            <a:r>
              <a:rPr lang="pt-PT" sz="3400" dirty="0">
                <a:latin typeface="Open Sans" panose="020B0606030504020204" pitchFamily="34" charset="0"/>
                <a:ea typeface="Open Sans" panose="020B0606030504020204" pitchFamily="34" charset="0"/>
                <a:cs typeface="Open Sans" panose="020B0606030504020204" pitchFamily="34" charset="0"/>
              </a:rPr>
              <a:t> </a:t>
            </a:r>
            <a:r>
              <a:rPr lang="pt-PT" sz="3400" b="0"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As organizações devem </a:t>
            </a:r>
            <a:r>
              <a:rPr lang="pt-PT" sz="3400" b="1"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formar e supervisionar o pessoal </a:t>
            </a:r>
            <a:r>
              <a:rPr lang="pt-PT" sz="3400" b="0"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para garantir que os seus conhecimentos estão atualizados e que a sua prática é segura... Incluir formação em</a:t>
            </a:r>
            <a:r>
              <a:rPr lang="pt-PT" sz="3400" dirty="0"/>
              <a:t>:</a:t>
            </a:r>
            <a:br>
              <a:rPr lang="pt-PT" sz="3400" dirty="0"/>
            </a:br>
            <a:r>
              <a:rPr lang="pt-PT" sz="3400" dirty="0">
                <a:latin typeface="Open Sans" panose="020B0606030504020204" pitchFamily="34" charset="0"/>
                <a:ea typeface="Open Sans" panose="020B0606030504020204" pitchFamily="34" charset="0"/>
                <a:cs typeface="Open Sans" panose="020B0606030504020204" pitchFamily="34" charset="0"/>
              </a:rPr>
              <a:t>▪ códigos de conduta (</a:t>
            </a:r>
            <a:r>
              <a:rPr lang="pt-PT" sz="3400" b="0"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tais como, ética médica, direitos dos pacientes, princípios humanitários, proteção à infância, </a:t>
            </a:r>
            <a:r>
              <a:rPr lang="pt-PT" sz="3400" b="1"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proteção contra exploração e abuso sexual</a:t>
            </a:r>
            <a:r>
              <a:rPr lang="pt-PT" sz="3400" b="0"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a:t>
            </a:r>
            <a:r>
              <a:rPr lang="pt-PT" sz="3400" dirty="0"/>
              <a:t>… </a:t>
            </a:r>
            <a:r>
              <a:rPr lang="pt-PT" sz="3400" dirty="0">
                <a:solidFill>
                  <a:srgbClr val="00B297"/>
                </a:solidFill>
              </a:rPr>
              <a:t>(página 304)</a:t>
            </a:r>
          </a:p>
        </p:txBody>
      </p:sp>
      <p:pic>
        <p:nvPicPr>
          <p:cNvPr id="3" name="Picture 2">
            <a:extLst>
              <a:ext uri="{FF2B5EF4-FFF2-40B4-BE49-F238E27FC236}">
                <a16:creationId xmlns:a16="http://schemas.microsoft.com/office/drawing/2014/main" id="{B256C616-8BA1-4B28-8A5D-62EA5AC3B1BC}"/>
              </a:ext>
            </a:extLst>
          </p:cNvPr>
          <p:cNvPicPr>
            <a:picLocks noChangeAspect="1"/>
          </p:cNvPicPr>
          <p:nvPr/>
        </p:nvPicPr>
        <p:blipFill>
          <a:blip r:embed="rId3"/>
          <a:stretch>
            <a:fillRect/>
          </a:stretch>
        </p:blipFill>
        <p:spPr>
          <a:xfrm>
            <a:off x="1146438" y="1248260"/>
            <a:ext cx="14203111" cy="2276389"/>
          </a:xfrm>
          <a:prstGeom prst="rect">
            <a:avLst/>
          </a:prstGeom>
        </p:spPr>
      </p:pic>
    </p:spTree>
    <p:extLst>
      <p:ext uri="{BB962C8B-B14F-4D97-AF65-F5344CB8AC3E}">
        <p14:creationId xmlns:p14="http://schemas.microsoft.com/office/powerpoint/2010/main" val="260665501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2594E-70B7-4240-BF5A-6653A15EF0FC}"/>
              </a:ext>
            </a:extLst>
          </p:cNvPr>
          <p:cNvSpPr>
            <a:spLocks noGrp="1"/>
          </p:cNvSpPr>
          <p:nvPr>
            <p:ph type="title"/>
          </p:nvPr>
        </p:nvSpPr>
        <p:spPr>
          <a:xfrm>
            <a:off x="392704" y="70423"/>
            <a:ext cx="16580846" cy="1130300"/>
          </a:xfrm>
        </p:spPr>
        <p:txBody>
          <a:bodyPr>
            <a:noAutofit/>
          </a:bodyPr>
          <a:lstStyle/>
          <a:p>
            <a:r>
              <a:rPr lang="pt-PT" sz="4400" dirty="0"/>
              <a:t>Que orientações oferece o Manual Esfera para a prevenção e resposta à </a:t>
            </a:r>
            <a:r>
              <a:rPr lang="pt-PT" sz="4400" dirty="0" err="1"/>
              <a:t>V(S</a:t>
            </a:r>
            <a:r>
              <a:rPr lang="pt-PT" sz="4400" dirty="0"/>
              <a:t>)G entre as populações afetadas?</a:t>
            </a:r>
          </a:p>
        </p:txBody>
      </p:sp>
      <p:sp>
        <p:nvSpPr>
          <p:cNvPr id="4" name="Slide Number Placeholder 3">
            <a:extLst>
              <a:ext uri="{FF2B5EF4-FFF2-40B4-BE49-F238E27FC236}">
                <a16:creationId xmlns:a16="http://schemas.microsoft.com/office/drawing/2014/main" id="{C55A1578-F6C9-4F71-ACA9-F7CC0BC20626}"/>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18</a:t>
            </a:fld>
            <a:endParaRPr lang="pt-PT" dirty="0"/>
          </a:p>
        </p:txBody>
      </p:sp>
      <p:sp>
        <p:nvSpPr>
          <p:cNvPr id="10" name="TextBox 9">
            <a:extLst>
              <a:ext uri="{FF2B5EF4-FFF2-40B4-BE49-F238E27FC236}">
                <a16:creationId xmlns:a16="http://schemas.microsoft.com/office/drawing/2014/main" id="{B8750CDB-1AEB-495D-B0CF-ED4120F5AB32}"/>
              </a:ext>
            </a:extLst>
          </p:cNvPr>
          <p:cNvSpPr txBox="1"/>
          <p:nvPr/>
        </p:nvSpPr>
        <p:spPr>
          <a:xfrm>
            <a:off x="9468359" y="2305049"/>
            <a:ext cx="6790320"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População </a:t>
            </a:r>
            <a:r>
              <a:rPr kumimoji="0" lang="pt-PT" sz="32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afetada/de</a:t>
            </a:r>
            <a:r>
              <a:rPr kumimoji="0" lang="pt-PT" sz="32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 acolhimento</a:t>
            </a:r>
          </a:p>
        </p:txBody>
      </p:sp>
      <p:grpSp>
        <p:nvGrpSpPr>
          <p:cNvPr id="1030" name="Group 1029">
            <a:extLst>
              <a:ext uri="{FF2B5EF4-FFF2-40B4-BE49-F238E27FC236}">
                <a16:creationId xmlns:a16="http://schemas.microsoft.com/office/drawing/2014/main" id="{242654F5-CEBF-4327-A1C8-035432623F71}"/>
              </a:ext>
            </a:extLst>
          </p:cNvPr>
          <p:cNvGrpSpPr/>
          <p:nvPr/>
        </p:nvGrpSpPr>
        <p:grpSpPr>
          <a:xfrm>
            <a:off x="11020803" y="6638925"/>
            <a:ext cx="4516607" cy="1762126"/>
            <a:chOff x="11020803" y="6638925"/>
            <a:chExt cx="4516607" cy="1762126"/>
          </a:xfrm>
        </p:grpSpPr>
        <p:pic>
          <p:nvPicPr>
            <p:cNvPr id="23" name="Picture 2" descr="Image result for stick person png">
              <a:extLst>
                <a:ext uri="{FF2B5EF4-FFF2-40B4-BE49-F238E27FC236}">
                  <a16:creationId xmlns:a16="http://schemas.microsoft.com/office/drawing/2014/main" id="{C816839B-F642-4D8A-BC31-7B32C0F86A3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1020803" y="6638926"/>
              <a:ext cx="1125047"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Image result for stick person png">
              <a:extLst>
                <a:ext uri="{FF2B5EF4-FFF2-40B4-BE49-F238E27FC236}">
                  <a16:creationId xmlns:a16="http://schemas.microsoft.com/office/drawing/2014/main" id="{2CBC9032-3B59-4411-B7B9-C99D86EA4B2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7712" r="18442" b="7143"/>
            <a:stretch/>
          </p:blipFill>
          <p:spPr bwMode="auto">
            <a:xfrm>
              <a:off x="13581173" y="6638925"/>
              <a:ext cx="1125047" cy="1762125"/>
            </a:xfrm>
            <a:prstGeom prst="rect">
              <a:avLst/>
            </a:prstGeom>
            <a:noFill/>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A35A1F93-7699-407E-A4D4-C6EC4B401FBB}"/>
                </a:ext>
              </a:extLst>
            </p:cNvPr>
            <p:cNvSpPr/>
            <p:nvPr/>
          </p:nvSpPr>
          <p:spPr>
            <a:xfrm>
              <a:off x="14955199" y="6920003"/>
              <a:ext cx="582211" cy="1200329"/>
            </a:xfrm>
            <a:prstGeom prst="rect">
              <a:avLst/>
            </a:prstGeom>
            <a:noFill/>
          </p:spPr>
          <p:txBody>
            <a:bodyPr wrap="none" lIns="91440" tIns="45720" rIns="91440" bIns="45720">
              <a:spAutoFit/>
            </a:bodyPr>
            <a:lstStyle/>
            <a:p>
              <a:pPr algn="ctr"/>
              <a:r>
                <a:rPr lang="pt-PT" sz="7200" b="1" cap="none" spc="0" dirty="0">
                  <a:ln w="0"/>
                  <a:solidFill>
                    <a:srgbClr val="000000"/>
                  </a:solidFill>
                  <a:effectLst>
                    <a:outerShdw blurRad="38100" dist="19050" dir="2700000" algn="tl" rotWithShape="0">
                      <a:schemeClr val="dk1">
                        <a:alpha val="40000"/>
                      </a:schemeClr>
                    </a:outerShdw>
                  </a:effectLst>
                </a:rPr>
                <a:t>?</a:t>
              </a:r>
            </a:p>
          </p:txBody>
        </p:sp>
        <p:sp>
          <p:nvSpPr>
            <p:cNvPr id="38" name="Arrow: Right 37">
              <a:extLst>
                <a:ext uri="{FF2B5EF4-FFF2-40B4-BE49-F238E27FC236}">
                  <a16:creationId xmlns:a16="http://schemas.microsoft.com/office/drawing/2014/main" id="{B1614351-8B6D-4E18-821C-EB5DBA6CCE41}"/>
                </a:ext>
              </a:extLst>
            </p:cNvPr>
            <p:cNvSpPr/>
            <p:nvPr/>
          </p:nvSpPr>
          <p:spPr>
            <a:xfrm>
              <a:off x="12372782" y="7071530"/>
              <a:ext cx="981460" cy="754043"/>
            </a:xfrm>
            <a:prstGeom prst="rightArrow">
              <a:avLst/>
            </a:prstGeom>
            <a:solidFill>
              <a:schemeClr val="tx1"/>
            </a:solidFill>
            <a:ln w="25400" cap="flat">
              <a:solidFill>
                <a:srgbClr val="00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pic>
        <p:nvPicPr>
          <p:cNvPr id="22" name="Picture 2" descr="Image result for 2018 SPhere HAndbook">
            <a:extLst>
              <a:ext uri="{FF2B5EF4-FFF2-40B4-BE49-F238E27FC236}">
                <a16:creationId xmlns:a16="http://schemas.microsoft.com/office/drawing/2014/main" id="{202554C9-07EF-4D90-9119-52B8CDA1FF54}"/>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706648" y="6735887"/>
            <a:ext cx="1086816" cy="1568200"/>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8" name="Text Placeholder 2">
            <a:extLst>
              <a:ext uri="{FF2B5EF4-FFF2-40B4-BE49-F238E27FC236}">
                <a16:creationId xmlns:a16="http://schemas.microsoft.com/office/drawing/2014/main" id="{77A46B81-6526-4813-A169-EB3003D80FD0}"/>
              </a:ext>
            </a:extLst>
          </p:cNvPr>
          <p:cNvSpPr>
            <a:spLocks noGrp="1"/>
          </p:cNvSpPr>
          <p:nvPr>
            <p:ph type="body" idx="1"/>
          </p:nvPr>
        </p:nvSpPr>
        <p:spPr>
          <a:xfrm>
            <a:off x="1270040" y="2310027"/>
            <a:ext cx="7250505" cy="6091023"/>
          </a:xfrm>
        </p:spPr>
        <p:txBody>
          <a:bodyPr>
            <a:normAutofit fontScale="92500" lnSpcReduction="10000"/>
          </a:bodyPr>
          <a:lstStyle/>
          <a:p>
            <a:pPr marL="571500" indent="-571500">
              <a:buFont typeface="Arial" panose="020B0604020202020204" pitchFamily="34" charset="0"/>
              <a:buChar char="•"/>
            </a:pPr>
            <a:r>
              <a:rPr lang="pt-PT" sz="4400" b="1" dirty="0"/>
              <a:t>Identifiquem um risco de </a:t>
            </a:r>
            <a:r>
              <a:rPr lang="pt-PT" sz="4400" b="1" dirty="0" err="1"/>
              <a:t>EAS</a:t>
            </a:r>
            <a:r>
              <a:rPr lang="pt-PT" sz="4400" b="1" dirty="0"/>
              <a:t> </a:t>
            </a:r>
            <a:r>
              <a:rPr lang="pt-PT" sz="4400" dirty="0"/>
              <a:t>causado (ou aumentado) por uma crise ou catástrofe.</a:t>
            </a:r>
          </a:p>
          <a:p>
            <a:pPr marL="571500" indent="-571500">
              <a:buFont typeface="Arial" panose="020B0604020202020204" pitchFamily="34" charset="0"/>
              <a:buChar char="•"/>
            </a:pPr>
            <a:r>
              <a:rPr lang="pt-PT" sz="4400" b="1" dirty="0"/>
              <a:t>Citem uma ação/orientação do Manual Esfera</a:t>
            </a:r>
            <a:r>
              <a:rPr lang="pt-PT" sz="4400" dirty="0"/>
              <a:t> para mitigar este risco, através de uma boa conceção de programas.</a:t>
            </a:r>
          </a:p>
        </p:txBody>
      </p:sp>
    </p:spTree>
    <p:extLst>
      <p:ext uri="{BB962C8B-B14F-4D97-AF65-F5344CB8AC3E}">
        <p14:creationId xmlns:p14="http://schemas.microsoft.com/office/powerpoint/2010/main" val="38887946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69E38-97F8-4A49-8EB4-360C9E290F76}"/>
              </a:ext>
            </a:extLst>
          </p:cNvPr>
          <p:cNvSpPr>
            <a:spLocks noGrp="1"/>
          </p:cNvSpPr>
          <p:nvPr>
            <p:ph type="title"/>
          </p:nvPr>
        </p:nvSpPr>
        <p:spPr/>
        <p:txBody>
          <a:bodyPr/>
          <a:lstStyle/>
          <a:p>
            <a:r>
              <a:rPr lang="en-US" dirty="0" err="1"/>
              <a:t>Mensagens-chave</a:t>
            </a:r>
            <a:endParaRPr lang="en-US" dirty="0">
              <a:solidFill>
                <a:srgbClr val="000000"/>
              </a:solidFill>
            </a:endParaRPr>
          </a:p>
        </p:txBody>
      </p:sp>
      <p:sp>
        <p:nvSpPr>
          <p:cNvPr id="3" name="Text Placeholder 2">
            <a:extLst>
              <a:ext uri="{FF2B5EF4-FFF2-40B4-BE49-F238E27FC236}">
                <a16:creationId xmlns:a16="http://schemas.microsoft.com/office/drawing/2014/main" id="{914D3457-9DE5-44AD-8D04-07568C7CBBD9}"/>
              </a:ext>
            </a:extLst>
          </p:cNvPr>
          <p:cNvSpPr>
            <a:spLocks noGrp="1"/>
          </p:cNvSpPr>
          <p:nvPr>
            <p:ph type="body" sz="half" idx="1"/>
          </p:nvPr>
        </p:nvSpPr>
        <p:spPr>
          <a:xfrm>
            <a:off x="919757" y="1323438"/>
            <a:ext cx="15494838" cy="7363414"/>
          </a:xfrm>
        </p:spPr>
        <p:txBody>
          <a:bodyPr>
            <a:normAutofit fontScale="85000" lnSpcReduction="10000"/>
          </a:bodyPr>
          <a:lstStyle/>
          <a:p>
            <a:pPr marL="571500" lvl="0" indent="-571500">
              <a:buFont typeface="Arial" panose="020B0604020202020204" pitchFamily="34" charset="0"/>
              <a:buChar char="•"/>
            </a:pPr>
            <a:r>
              <a:rPr lang="pt-PT" dirty="0"/>
              <a:t>O </a:t>
            </a:r>
            <a:r>
              <a:rPr lang="pt-PT" dirty="0" err="1"/>
              <a:t>AAS</a:t>
            </a:r>
            <a:r>
              <a:rPr lang="pt-PT" dirty="0"/>
              <a:t> ocorre em locais de trabalho de todos os setores.</a:t>
            </a:r>
            <a:endParaRPr lang="de-DE" dirty="0"/>
          </a:p>
          <a:p>
            <a:pPr marL="571500" lvl="0" indent="-571500">
              <a:buFont typeface="Arial" panose="020B0604020202020204" pitchFamily="34" charset="0"/>
              <a:buChar char="•"/>
            </a:pPr>
            <a:r>
              <a:rPr lang="pt-PT" dirty="0"/>
              <a:t>O </a:t>
            </a:r>
            <a:r>
              <a:rPr lang="pt-PT" dirty="0" err="1"/>
              <a:t>EAS</a:t>
            </a:r>
            <a:r>
              <a:rPr lang="pt-PT" dirty="0"/>
              <a:t> é qualquer abuso ou tentativa de abuso de poder ou de confiança para fins sexuais por parte de pessoas envolvidas em programas humanitários contra pessoas numa posição de vulnerabilidade.</a:t>
            </a:r>
            <a:endParaRPr lang="de-DE" dirty="0"/>
          </a:p>
          <a:p>
            <a:pPr marL="571500" lvl="0" indent="-571500">
              <a:buFont typeface="Arial" panose="020B0604020202020204" pitchFamily="34" charset="0"/>
              <a:buChar char="•"/>
            </a:pPr>
            <a:r>
              <a:rPr lang="en-GB" dirty="0"/>
              <a:t>A VG </a:t>
            </a:r>
            <a:r>
              <a:rPr lang="pt-PT" dirty="0"/>
              <a:t>é qualquer ato lesivo baseado em diferenças de género socialmente atribuídas. Ocorre a nível mundial devido à desigualdade entre homens e mulheres e é intensificada durante as crises.</a:t>
            </a:r>
            <a:r>
              <a:rPr lang="en-GB" dirty="0"/>
              <a:t> </a:t>
            </a:r>
            <a:endParaRPr lang="de-DE" dirty="0"/>
          </a:p>
          <a:p>
            <a:pPr marL="571500" lvl="0" indent="-571500">
              <a:buFont typeface="Arial" panose="020B0604020202020204" pitchFamily="34" charset="0"/>
              <a:buChar char="•"/>
            </a:pPr>
            <a:r>
              <a:rPr lang="en-GB" dirty="0"/>
              <a:t>O Manual </a:t>
            </a:r>
            <a:r>
              <a:rPr lang="en-GB" dirty="0" err="1"/>
              <a:t>Esfera</a:t>
            </a:r>
            <a:r>
              <a:rPr lang="en-GB" dirty="0"/>
              <a:t> </a:t>
            </a:r>
            <a:r>
              <a:rPr lang="en-GB" dirty="0" err="1"/>
              <a:t>inclui</a:t>
            </a:r>
            <a:r>
              <a:rPr lang="en-GB" dirty="0"/>
              <a:t> </a:t>
            </a:r>
            <a:r>
              <a:rPr lang="en-GB" dirty="0" err="1"/>
              <a:t>orientações</a:t>
            </a:r>
            <a:r>
              <a:rPr lang="en-GB" dirty="0"/>
              <a:t> para a </a:t>
            </a:r>
            <a:r>
              <a:rPr lang="en-GB" dirty="0" err="1"/>
              <a:t>proteção</a:t>
            </a:r>
            <a:r>
              <a:rPr lang="en-GB" dirty="0"/>
              <a:t> contra AAS, </a:t>
            </a:r>
            <a:r>
              <a:rPr lang="en-GB" dirty="0" err="1"/>
              <a:t>EAS</a:t>
            </a:r>
            <a:r>
              <a:rPr lang="en-GB" dirty="0"/>
              <a:t> e VG.</a:t>
            </a:r>
            <a:endParaRPr lang="de-DE" dirty="0"/>
          </a:p>
          <a:p>
            <a:pPr marL="571500" indent="-571500">
              <a:buFont typeface="Arial" panose="020B0604020202020204" pitchFamily="34" charset="0"/>
              <a:buChar char="•"/>
            </a:pPr>
            <a:r>
              <a:rPr lang="pt-PT" dirty="0"/>
              <a:t>Os gestores devem ser responsáveis por informar o pessoal, estabelecer um padrão elevado, e agir, ao serem confrontados com relatórios e constatações de violações</a:t>
            </a:r>
            <a:r>
              <a:rPr lang="en-GB" dirty="0"/>
              <a:t>.</a:t>
            </a:r>
            <a:r>
              <a:rPr lang="de-DE" dirty="0"/>
              <a:t> </a:t>
            </a:r>
            <a:endParaRPr lang="en-US" dirty="0"/>
          </a:p>
        </p:txBody>
      </p:sp>
      <p:sp>
        <p:nvSpPr>
          <p:cNvPr id="4" name="Slide Number Placeholder 3">
            <a:extLst>
              <a:ext uri="{FF2B5EF4-FFF2-40B4-BE49-F238E27FC236}">
                <a16:creationId xmlns:a16="http://schemas.microsoft.com/office/drawing/2014/main" id="{F876910A-E97D-44D6-BAEC-BE8E6B8BFE33}"/>
              </a:ext>
            </a:extLst>
          </p:cNvPr>
          <p:cNvSpPr>
            <a:spLocks noGrp="1"/>
          </p:cNvSpPr>
          <p:nvPr>
            <p:ph type="sldNum" sz="quarter" idx="2"/>
          </p:nvPr>
        </p:nvSpPr>
        <p:spPr/>
        <p:txBody>
          <a:bodyPr/>
          <a:lstStyle/>
          <a:p>
            <a:fld id="{86CB4B4D-7CA3-9044-876B-883B54F8677D}" type="slidenum">
              <a:rPr lang="en-US" smtClean="0"/>
              <a:t>19</a:t>
            </a:fld>
            <a:endParaRPr lang="en-US" dirty="0"/>
          </a:p>
        </p:txBody>
      </p:sp>
    </p:spTree>
    <p:extLst>
      <p:ext uri="{BB962C8B-B14F-4D97-AF65-F5344CB8AC3E}">
        <p14:creationId xmlns:p14="http://schemas.microsoft.com/office/powerpoint/2010/main" val="149849702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453505" y="2401087"/>
            <a:ext cx="9949962" cy="6795407"/>
          </a:xfrm>
        </p:spPr>
        <p:txBody>
          <a:bodyPr>
            <a:normAutofit fontScale="92500" lnSpcReduction="20000"/>
          </a:bodyPr>
          <a:lstStyle/>
          <a:p>
            <a:pPr lvl="0"/>
            <a:r>
              <a:rPr lang="pt-PT" dirty="0"/>
              <a:t>Definir exploração e abuso sexual (EAS), e denunciar ativamente estes factos</a:t>
            </a:r>
          </a:p>
          <a:p>
            <a:pPr lvl="0"/>
            <a:r>
              <a:rPr lang="pt-PT" dirty="0"/>
              <a:t>Distinguir entre assédio e abuso sexual (AAS), EAS, e violência de género (VG)/violência sexual e de género (VSG), constatando o seu inter-relacionamento, mas também a necessidade de serem abordados mediante diferentes estratégias de proteção e resposta</a:t>
            </a:r>
          </a:p>
          <a:p>
            <a:pPr lvl="0"/>
            <a:r>
              <a:rPr lang="pt-PT" dirty="0"/>
              <a:t>Remeter outros intervenientes para as secções do Manual Esfera que fornecem orientações sobre a PEAS</a:t>
            </a: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a:xfrm>
            <a:off x="3359302" y="8806579"/>
            <a:ext cx="238848" cy="389915"/>
          </a:xfrm>
        </p:spPr>
        <p:txBody>
          <a:bodyPr/>
          <a:lstStyle/>
          <a:p>
            <a:fld id="{86CB4B4D-7CA3-9044-876B-883B54F8677D}" type="slidenum">
              <a:rPr lang="pt-PT" smtClean="0"/>
              <a:pPr/>
              <a:t>2</a:t>
            </a:fld>
            <a:endParaRPr lang="pt-PT"/>
          </a:p>
        </p:txBody>
      </p:sp>
      <p:sp>
        <p:nvSpPr>
          <p:cNvPr id="5" name="Title 1">
            <a:extLst>
              <a:ext uri="{FF2B5EF4-FFF2-40B4-BE49-F238E27FC236}">
                <a16:creationId xmlns:a16="http://schemas.microsoft.com/office/drawing/2014/main" id="{A25763F2-0F51-44E5-BAEA-14D5078628FB}"/>
              </a:ext>
            </a:extLst>
          </p:cNvPr>
          <p:cNvSpPr txBox="1">
            <a:spLocks/>
          </p:cNvSpPr>
          <p:nvPr/>
        </p:nvSpPr>
        <p:spPr>
          <a:xfrm>
            <a:off x="6967842" y="692301"/>
            <a:ext cx="9949963" cy="11303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chemeClr val="tx2">
                    <a:lumMod val="50000"/>
                  </a:schemeClr>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pt-PT" sz="4400">
                <a:solidFill>
                  <a:srgbClr val="000000"/>
                </a:solidFill>
              </a:rPr>
              <a:t>No final da sessão, serão capazes de:</a:t>
            </a:r>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normAutofit fontScale="90000"/>
          </a:bodyPr>
          <a:lstStyle/>
          <a:p>
            <a:r>
              <a:rPr lang="pt-PT" dirty="0">
                <a:solidFill>
                  <a:srgbClr val="000000"/>
                </a:solidFill>
              </a:rPr>
              <a:t>Recursos Adicionais: o Índice de PEAS</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1308191" y="1644301"/>
            <a:ext cx="14785249" cy="6647877"/>
          </a:xfrm>
        </p:spPr>
        <p:txBody>
          <a:bodyPr>
            <a:normAutofit lnSpcReduction="10000"/>
          </a:bodyPr>
          <a:lstStyle/>
          <a:p>
            <a:r>
              <a:rPr lang="pt-PT" sz="4400" dirty="0"/>
              <a:t>A </a:t>
            </a:r>
            <a:r>
              <a:rPr lang="pt-PT" sz="4400" b="1" dirty="0"/>
              <a:t>CHS </a:t>
            </a:r>
            <a:r>
              <a:rPr lang="pt-PT" sz="4400" b="1" dirty="0" err="1"/>
              <a:t>Alliance</a:t>
            </a:r>
            <a:r>
              <a:rPr lang="pt-PT" sz="4400" dirty="0"/>
              <a:t> possui muitas ferramentas de autoavaliação, uma das quais é o </a:t>
            </a:r>
            <a:r>
              <a:rPr lang="pt-PT" sz="4400" b="1" dirty="0"/>
              <a:t>Índice de PEAS</a:t>
            </a:r>
            <a:r>
              <a:rPr lang="pt-PT" sz="4400" dirty="0"/>
              <a:t>. </a:t>
            </a:r>
          </a:p>
          <a:p>
            <a:r>
              <a:rPr lang="pt-PT" sz="4400" dirty="0"/>
              <a:t>É composto por 18 indicadores, que derivam das ações-chave e das responsabilidades organizacionais da CHS, e que estão </a:t>
            </a:r>
            <a:r>
              <a:rPr lang="pt-PT" sz="4400" b="1" dirty="0"/>
              <a:t>direta</a:t>
            </a:r>
            <a:r>
              <a:rPr lang="pt-PT" sz="4400" dirty="0"/>
              <a:t> ou </a:t>
            </a:r>
            <a:r>
              <a:rPr lang="pt-PT" sz="4400" b="1" dirty="0"/>
              <a:t>indiretamente</a:t>
            </a:r>
            <a:r>
              <a:rPr lang="pt-PT" sz="4400" dirty="0"/>
              <a:t> relacionados com a PEAS.</a:t>
            </a:r>
          </a:p>
          <a:p>
            <a:r>
              <a:rPr lang="pt-PT" sz="4400" dirty="0"/>
              <a:t>Quando as organizações realizam esta autoavaliação, são-lhes atribuídas pontuações que indicam o seu desempenho em relação à PEAS.</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pPr/>
              <a:t>20</a:t>
            </a:fld>
            <a:endParaRPr lang="pt-PT"/>
          </a:p>
        </p:txBody>
      </p:sp>
    </p:spTree>
    <p:extLst>
      <p:ext uri="{BB962C8B-B14F-4D97-AF65-F5344CB8AC3E}">
        <p14:creationId xmlns:p14="http://schemas.microsoft.com/office/powerpoint/2010/main" val="208691620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5FB963-ECDC-4FD6-940A-B0C36FF7295D}"/>
              </a:ext>
            </a:extLst>
          </p:cNvPr>
          <p:cNvSpPr>
            <a:spLocks noGrp="1"/>
          </p:cNvSpPr>
          <p:nvPr>
            <p:ph type="title"/>
          </p:nvPr>
        </p:nvSpPr>
        <p:spPr/>
        <p:txBody>
          <a:bodyPr>
            <a:normAutofit/>
          </a:bodyPr>
          <a:lstStyle/>
          <a:p>
            <a:r>
              <a:rPr lang="en-US" dirty="0" err="1"/>
              <a:t>Recursos</a:t>
            </a:r>
            <a:r>
              <a:rPr lang="en-US" dirty="0"/>
              <a:t> </a:t>
            </a:r>
            <a:r>
              <a:rPr lang="en-US" dirty="0" err="1"/>
              <a:t>adicionais</a:t>
            </a:r>
            <a:r>
              <a:rPr lang="en-US" dirty="0"/>
              <a:t>: NOM-PEAS</a:t>
            </a:r>
          </a:p>
        </p:txBody>
      </p:sp>
      <p:sp>
        <p:nvSpPr>
          <p:cNvPr id="6" name="Text Placeholder 5">
            <a:extLst>
              <a:ext uri="{FF2B5EF4-FFF2-40B4-BE49-F238E27FC236}">
                <a16:creationId xmlns:a16="http://schemas.microsoft.com/office/drawing/2014/main" id="{C1406888-9FEC-4C12-BC7A-560722239D95}"/>
              </a:ext>
            </a:extLst>
          </p:cNvPr>
          <p:cNvSpPr>
            <a:spLocks noGrp="1"/>
          </p:cNvSpPr>
          <p:nvPr>
            <p:ph type="body" sz="half" idx="1"/>
          </p:nvPr>
        </p:nvSpPr>
        <p:spPr>
          <a:xfrm>
            <a:off x="1308192" y="1681206"/>
            <a:ext cx="13822952" cy="6647877"/>
          </a:xfrm>
        </p:spPr>
        <p:txBody>
          <a:bodyPr>
            <a:normAutofit lnSpcReduction="10000"/>
          </a:bodyPr>
          <a:lstStyle/>
          <a:p>
            <a:r>
              <a:rPr lang="pt-PT" sz="4400" dirty="0"/>
              <a:t>As </a:t>
            </a:r>
            <a:r>
              <a:rPr lang="pt-PT" sz="4400" b="1" dirty="0"/>
              <a:t>Normas Operacionais Mínimas</a:t>
            </a:r>
            <a:r>
              <a:rPr lang="pt-PT" sz="4400" dirty="0"/>
              <a:t> de Proteção contra a Exploração e Abuso Sexual (</a:t>
            </a:r>
            <a:r>
              <a:rPr lang="pt-PT" sz="4400" dirty="0" err="1"/>
              <a:t>NOM-PEAS</a:t>
            </a:r>
            <a:r>
              <a:rPr lang="pt-PT" sz="4400" dirty="0"/>
              <a:t>) são compromissos assumidos pelas agências do </a:t>
            </a:r>
            <a:r>
              <a:rPr lang="pt-PT" sz="4400" dirty="0" err="1"/>
              <a:t>IASC</a:t>
            </a:r>
            <a:r>
              <a:rPr lang="pt-PT" sz="4400" dirty="0"/>
              <a:t> para combater a </a:t>
            </a:r>
            <a:r>
              <a:rPr lang="pt-PT" sz="4400" dirty="0" err="1"/>
              <a:t>EAS</a:t>
            </a:r>
            <a:r>
              <a:rPr lang="pt-PT" sz="4400" dirty="0"/>
              <a:t>. </a:t>
            </a:r>
          </a:p>
          <a:p>
            <a:endParaRPr lang="pt-PT" sz="4400" dirty="0"/>
          </a:p>
          <a:p>
            <a:r>
              <a:rPr lang="pt-PT" sz="4400" dirty="0"/>
              <a:t>Incluem quatro pilares, oito normas e dois a quatro indicadores sobre a forma como as organizações podem criar estruturas internas para cumprir cada norma.</a:t>
            </a:r>
            <a:r>
              <a:rPr lang="en-US" sz="4400" dirty="0"/>
              <a:t> </a:t>
            </a:r>
          </a:p>
        </p:txBody>
      </p:sp>
      <p:sp>
        <p:nvSpPr>
          <p:cNvPr id="4" name="Slide Number Placeholder 3">
            <a:extLst>
              <a:ext uri="{FF2B5EF4-FFF2-40B4-BE49-F238E27FC236}">
                <a16:creationId xmlns:a16="http://schemas.microsoft.com/office/drawing/2014/main" id="{2C44C3D0-D999-4755-9C95-E14A28E9035A}"/>
              </a:ext>
            </a:extLst>
          </p:cNvPr>
          <p:cNvSpPr>
            <a:spLocks noGrp="1"/>
          </p:cNvSpPr>
          <p:nvPr>
            <p:ph type="sldNum" sz="quarter" idx="2"/>
          </p:nvPr>
        </p:nvSpPr>
        <p:spPr/>
        <p:txBody>
          <a:bodyPr/>
          <a:lstStyle/>
          <a:p>
            <a:fld id="{86CB4B4D-7CA3-9044-876B-883B54F8677D}" type="slidenum">
              <a:rPr lang="en-US" smtClean="0"/>
              <a:pPr/>
              <a:t>21</a:t>
            </a:fld>
            <a:endParaRPr lang="en-US" dirty="0"/>
          </a:p>
        </p:txBody>
      </p:sp>
    </p:spTree>
    <p:extLst>
      <p:ext uri="{BB962C8B-B14F-4D97-AF65-F5344CB8AC3E}">
        <p14:creationId xmlns:p14="http://schemas.microsoft.com/office/powerpoint/2010/main" val="108205578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5489721" cy="1130300"/>
          </a:xfrm>
          <a:prstGeom prst="rect">
            <a:avLst/>
          </a:prstGeom>
        </p:spPr>
        <p:txBody>
          <a:bodyPr>
            <a:noAutofit/>
          </a:bodyPr>
          <a:lstStyle/>
          <a:p>
            <a:r>
              <a:rPr lang="pt-PT"/>
              <a:t>Definição de exploração sexual</a:t>
            </a:r>
          </a:p>
        </p:txBody>
      </p:sp>
      <p:sp>
        <p:nvSpPr>
          <p:cNvPr id="122" name="Body"/>
          <p:cNvSpPr txBox="1">
            <a:spLocks noGrp="1"/>
          </p:cNvSpPr>
          <p:nvPr>
            <p:ph type="body" sz="half" idx="1"/>
          </p:nvPr>
        </p:nvSpPr>
        <p:spPr>
          <a:xfrm>
            <a:off x="2288048" y="1794747"/>
            <a:ext cx="11911278" cy="6414448"/>
          </a:xfrm>
          <a:prstGeom prst="rect">
            <a:avLst/>
          </a:prstGeom>
        </p:spPr>
        <p:txBody>
          <a:bodyPr>
            <a:normAutofit/>
          </a:bodyPr>
          <a:lstStyle/>
          <a:p>
            <a:pPr>
              <a:lnSpc>
                <a:spcPct val="90000"/>
              </a:lnSpc>
            </a:pPr>
            <a:r>
              <a:rPr lang="pt-PT" b="1" dirty="0"/>
              <a:t>Exploração sexual</a:t>
            </a:r>
            <a:r>
              <a:rPr lang="pt-PT" dirty="0"/>
              <a:t> significa qualquer abuso ou tentativa de abuso de alguém numa posição de:</a:t>
            </a:r>
          </a:p>
          <a:p>
            <a:pPr marL="1015200" lvl="1">
              <a:lnSpc>
                <a:spcPct val="90000"/>
              </a:lnSpc>
            </a:pPr>
            <a:r>
              <a:rPr lang="pt-PT" dirty="0"/>
              <a:t>a) vulnerabilidade;</a:t>
            </a:r>
          </a:p>
          <a:p>
            <a:pPr marL="1015200" lvl="1">
              <a:lnSpc>
                <a:spcPct val="90000"/>
              </a:lnSpc>
            </a:pPr>
            <a:r>
              <a:rPr lang="pt-PT" dirty="0"/>
              <a:t>b) diferença de poder; ou</a:t>
            </a:r>
          </a:p>
          <a:p>
            <a:pPr marL="1015200" lvl="1">
              <a:lnSpc>
                <a:spcPct val="90000"/>
              </a:lnSpc>
            </a:pPr>
            <a:r>
              <a:rPr lang="pt-PT" dirty="0"/>
              <a:t>c) confiança</a:t>
            </a:r>
          </a:p>
          <a:p>
            <a:pPr lvl="1">
              <a:lnSpc>
                <a:spcPct val="90000"/>
              </a:lnSpc>
            </a:pPr>
            <a:r>
              <a:rPr lang="pt-PT" dirty="0"/>
              <a:t>para fins sexuais, incluindo mas não se limitando à obtenção de contrapartidas ou benefícios monetários, sociais ou políticos com a exploração sexual de outrem.</a:t>
            </a:r>
          </a:p>
          <a:p>
            <a:pPr algn="l"/>
            <a:endParaRPr lang="pt-PT" dirty="0"/>
          </a:p>
        </p:txBody>
      </p:sp>
      <p:sp>
        <p:nvSpPr>
          <p:cNvPr id="5" name="Slide Number Placeholder 3">
            <a:extLst>
              <a:ext uri="{FF2B5EF4-FFF2-40B4-BE49-F238E27FC236}">
                <a16:creationId xmlns:a16="http://schemas.microsoft.com/office/drawing/2014/main" id="{65FBE652-0A94-410A-B6FF-E494B6CAE9A4}"/>
              </a:ext>
            </a:extLst>
          </p:cNvPr>
          <p:cNvSpPr>
            <a:spLocks noGrp="1"/>
          </p:cNvSpPr>
          <p:nvPr>
            <p:ph type="sldNum" sz="quarter" idx="2"/>
          </p:nvPr>
        </p:nvSpPr>
        <p:spPr>
          <a:xfrm>
            <a:off x="3396741" y="8803219"/>
            <a:ext cx="238848" cy="389915"/>
          </a:xfrm>
        </p:spPr>
        <p:txBody>
          <a:bodyPr/>
          <a:lstStyle/>
          <a:p>
            <a:fld id="{86CB4B4D-7CA3-9044-876B-883B54F8677D}" type="slidenum">
              <a:rPr lang="pt-PT" smtClean="0"/>
              <a:pPr/>
              <a:t>3</a:t>
            </a:fld>
            <a:endParaRPr lang="pt-PT"/>
          </a:p>
        </p:txBody>
      </p:sp>
    </p:spTree>
    <p:extLst>
      <p:ext uri="{BB962C8B-B14F-4D97-AF65-F5344CB8AC3E}">
        <p14:creationId xmlns:p14="http://schemas.microsoft.com/office/powerpoint/2010/main" val="35683609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prstGeom prst="rect">
            <a:avLst/>
          </a:prstGeom>
        </p:spPr>
        <p:txBody>
          <a:bodyPr>
            <a:normAutofit/>
          </a:bodyPr>
          <a:lstStyle/>
          <a:p>
            <a:r>
              <a:rPr lang="pt-PT"/>
              <a:t>Definição de abuso sexual</a:t>
            </a:r>
          </a:p>
        </p:txBody>
      </p:sp>
      <p:sp>
        <p:nvSpPr>
          <p:cNvPr id="122" name="Body"/>
          <p:cNvSpPr txBox="1">
            <a:spLocks noGrp="1"/>
          </p:cNvSpPr>
          <p:nvPr>
            <p:ph type="body" sz="half" idx="1"/>
          </p:nvPr>
        </p:nvSpPr>
        <p:spPr>
          <a:xfrm>
            <a:off x="2172333" y="2175670"/>
            <a:ext cx="11177907" cy="5652602"/>
          </a:xfrm>
          <a:prstGeom prst="rect">
            <a:avLst/>
          </a:prstGeom>
        </p:spPr>
        <p:txBody>
          <a:bodyPr>
            <a:normAutofit/>
          </a:bodyPr>
          <a:lstStyle/>
          <a:p>
            <a:pPr>
              <a:lnSpc>
                <a:spcPct val="80000"/>
              </a:lnSpc>
            </a:pPr>
            <a:r>
              <a:rPr lang="pt-PT" b="1" dirty="0"/>
              <a:t>Abuso sexual</a:t>
            </a:r>
            <a:r>
              <a:rPr lang="pt-PT" dirty="0"/>
              <a:t> significa o ato ou a ameaça de intrusão física de natureza sexual, que pode ocorrer:</a:t>
            </a:r>
          </a:p>
          <a:p>
            <a:pPr>
              <a:lnSpc>
                <a:spcPct val="80000"/>
              </a:lnSpc>
            </a:pPr>
            <a:r>
              <a:rPr lang="pt-PT" dirty="0"/>
              <a:t>	a) pela força; ou</a:t>
            </a:r>
          </a:p>
          <a:p>
            <a:pPr algn="l">
              <a:lnSpc>
                <a:spcPct val="80000"/>
              </a:lnSpc>
            </a:pPr>
            <a:r>
              <a:rPr lang="pt-PT" dirty="0"/>
              <a:t>	b) em condições de desigualdade; ou</a:t>
            </a:r>
          </a:p>
          <a:p>
            <a:pPr>
              <a:lnSpc>
                <a:spcPct val="80000"/>
              </a:lnSpc>
            </a:pPr>
            <a:r>
              <a:rPr lang="pt-PT" dirty="0"/>
              <a:t>	c) em condições de coação.</a:t>
            </a:r>
          </a:p>
        </p:txBody>
      </p:sp>
      <p:sp>
        <p:nvSpPr>
          <p:cNvPr id="5" name="Slide Number Placeholder 3">
            <a:extLst>
              <a:ext uri="{FF2B5EF4-FFF2-40B4-BE49-F238E27FC236}">
                <a16:creationId xmlns:a16="http://schemas.microsoft.com/office/drawing/2014/main" id="{84008D69-B224-43D6-97CB-71A66F2537B1}"/>
              </a:ext>
            </a:extLst>
          </p:cNvPr>
          <p:cNvSpPr>
            <a:spLocks noGrp="1"/>
          </p:cNvSpPr>
          <p:nvPr>
            <p:ph type="sldNum" sz="quarter" idx="2"/>
          </p:nvPr>
        </p:nvSpPr>
        <p:spPr>
          <a:xfrm>
            <a:off x="3396741" y="8803219"/>
            <a:ext cx="238848" cy="389915"/>
          </a:xfrm>
        </p:spPr>
        <p:txBody>
          <a:bodyPr/>
          <a:lstStyle/>
          <a:p>
            <a:fld id="{86CB4B4D-7CA3-9044-876B-883B54F8677D}" type="slidenum">
              <a:rPr lang="pt-PT" smtClean="0"/>
              <a:pPr/>
              <a:t>4</a:t>
            </a:fld>
            <a:endParaRPr lang="pt-PT"/>
          </a:p>
        </p:txBody>
      </p:sp>
    </p:spTree>
    <p:extLst>
      <p:ext uri="{BB962C8B-B14F-4D97-AF65-F5344CB8AC3E}">
        <p14:creationId xmlns:p14="http://schemas.microsoft.com/office/powerpoint/2010/main" val="2900013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63C7A-8F82-4109-9C94-E9FD8C2C6A0B}"/>
              </a:ext>
            </a:extLst>
          </p:cNvPr>
          <p:cNvSpPr>
            <a:spLocks noGrp="1"/>
          </p:cNvSpPr>
          <p:nvPr>
            <p:ph type="title"/>
          </p:nvPr>
        </p:nvSpPr>
        <p:spPr>
          <a:xfrm>
            <a:off x="392704" y="70423"/>
            <a:ext cx="15588194" cy="1130300"/>
          </a:xfrm>
        </p:spPr>
        <p:txBody>
          <a:bodyPr>
            <a:normAutofit/>
          </a:bodyPr>
          <a:lstStyle/>
          <a:p>
            <a:r>
              <a:rPr lang="pt-PT" dirty="0">
                <a:solidFill>
                  <a:srgbClr val="000000"/>
                </a:solidFill>
              </a:rPr>
              <a:t>Definições de VG e VSG</a:t>
            </a:r>
          </a:p>
        </p:txBody>
      </p:sp>
      <p:sp>
        <p:nvSpPr>
          <p:cNvPr id="3" name="Text Placeholder 2">
            <a:extLst>
              <a:ext uri="{FF2B5EF4-FFF2-40B4-BE49-F238E27FC236}">
                <a16:creationId xmlns:a16="http://schemas.microsoft.com/office/drawing/2014/main" id="{39B0B423-C663-4F46-AA1E-4CB71FDA56F4}"/>
              </a:ext>
            </a:extLst>
          </p:cNvPr>
          <p:cNvSpPr>
            <a:spLocks noGrp="1"/>
          </p:cNvSpPr>
          <p:nvPr>
            <p:ph type="body" sz="half" idx="1"/>
          </p:nvPr>
        </p:nvSpPr>
        <p:spPr>
          <a:xfrm>
            <a:off x="1083213" y="1506617"/>
            <a:ext cx="15588194" cy="7000742"/>
          </a:xfrm>
        </p:spPr>
        <p:txBody>
          <a:bodyPr>
            <a:noAutofit/>
          </a:bodyPr>
          <a:lstStyle/>
          <a:p>
            <a:r>
              <a:rPr lang="pt-PT" sz="3600" dirty="0"/>
              <a:t>A violência de género (VG) é definida como </a:t>
            </a:r>
            <a:r>
              <a:rPr lang="pt-PT" sz="3600" b="1" dirty="0"/>
              <a:t>qualquer ato lesivo</a:t>
            </a:r>
            <a:r>
              <a:rPr lang="pt-PT" sz="3600" dirty="0"/>
              <a:t> cometido contra a vontade de uma pessoa e que se baseia em diferenças (de género) socialmente atribuídas.</a:t>
            </a:r>
          </a:p>
          <a:p>
            <a:r>
              <a:rPr lang="pt-PT" sz="3600" dirty="0"/>
              <a:t>A violência sexual e de género (</a:t>
            </a:r>
            <a:r>
              <a:rPr lang="pt-PT" sz="3600" dirty="0" err="1"/>
              <a:t>VSG</a:t>
            </a:r>
            <a:r>
              <a:rPr lang="pt-PT" sz="3600" dirty="0"/>
              <a:t>) são atos de </a:t>
            </a:r>
            <a:r>
              <a:rPr lang="pt-PT" sz="3600" dirty="0" err="1"/>
              <a:t>VG</a:t>
            </a:r>
            <a:r>
              <a:rPr lang="pt-PT" sz="3600" dirty="0"/>
              <a:t> </a:t>
            </a:r>
            <a:r>
              <a:rPr lang="pt-PT" sz="3600" b="1" dirty="0" err="1"/>
              <a:t>de</a:t>
            </a:r>
            <a:r>
              <a:rPr lang="pt-PT" sz="3600" b="1" dirty="0"/>
              <a:t> natureza sexual</a:t>
            </a:r>
            <a:r>
              <a:rPr lang="pt-PT" sz="3600" dirty="0"/>
              <a:t>. </a:t>
            </a:r>
          </a:p>
          <a:p>
            <a:r>
              <a:rPr lang="pt-PT" sz="3600" b="1" dirty="0"/>
              <a:t>Importa referir que:</a:t>
            </a:r>
          </a:p>
          <a:p>
            <a:pPr marL="571500" indent="-571500">
              <a:buFont typeface="Arial" panose="020B0604020202020204" pitchFamily="34" charset="0"/>
              <a:buChar char="•"/>
            </a:pPr>
            <a:r>
              <a:rPr lang="pt-PT" sz="3600" dirty="0"/>
              <a:t>A natureza e severidade dos tipos específicos de violência de género variam entre culturas, países e regiões. </a:t>
            </a:r>
          </a:p>
          <a:p>
            <a:pPr marL="571500" indent="-571500">
              <a:buFont typeface="Arial" panose="020B0604020202020204" pitchFamily="34" charset="0"/>
              <a:buChar char="•"/>
            </a:pPr>
            <a:r>
              <a:rPr lang="pt-PT" sz="3600" dirty="0"/>
              <a:t>A maioria dos casos de </a:t>
            </a:r>
            <a:r>
              <a:rPr lang="pt-PT" sz="3600" dirty="0" err="1"/>
              <a:t>VG</a:t>
            </a:r>
            <a:r>
              <a:rPr lang="pt-PT" sz="3600" dirty="0"/>
              <a:t> é contra raparigas e mulheres, mas também existe contra rapazes e homens.</a:t>
            </a:r>
          </a:p>
        </p:txBody>
      </p:sp>
      <p:sp>
        <p:nvSpPr>
          <p:cNvPr id="4" name="Slide Number Placeholder 3">
            <a:extLst>
              <a:ext uri="{FF2B5EF4-FFF2-40B4-BE49-F238E27FC236}">
                <a16:creationId xmlns:a16="http://schemas.microsoft.com/office/drawing/2014/main" id="{20A99751-8899-4680-8DD3-035766CF71AA}"/>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5</a:t>
            </a:fld>
            <a:endParaRPr lang="pt-PT"/>
          </a:p>
        </p:txBody>
      </p:sp>
    </p:spTree>
    <p:extLst>
      <p:ext uri="{BB962C8B-B14F-4D97-AF65-F5344CB8AC3E}">
        <p14:creationId xmlns:p14="http://schemas.microsoft.com/office/powerpoint/2010/main" val="99352539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6B6DE-290A-4560-831D-B3043E6B30BD}"/>
              </a:ext>
            </a:extLst>
          </p:cNvPr>
          <p:cNvSpPr>
            <a:spLocks noGrp="1"/>
          </p:cNvSpPr>
          <p:nvPr>
            <p:ph type="title"/>
          </p:nvPr>
        </p:nvSpPr>
        <p:spPr/>
        <p:txBody>
          <a:bodyPr/>
          <a:lstStyle/>
          <a:p>
            <a:r>
              <a:rPr lang="pt-PT">
                <a:solidFill>
                  <a:srgbClr val="000000"/>
                </a:solidFill>
              </a:rPr>
              <a:t>Exemplos de VG</a:t>
            </a:r>
            <a:endParaRPr lang="pt-PT" dirty="0">
              <a:solidFill>
                <a:srgbClr val="000000"/>
              </a:solidFill>
            </a:endParaRPr>
          </a:p>
        </p:txBody>
      </p:sp>
      <p:sp>
        <p:nvSpPr>
          <p:cNvPr id="3" name="Text Placeholder 2">
            <a:extLst>
              <a:ext uri="{FF2B5EF4-FFF2-40B4-BE49-F238E27FC236}">
                <a16:creationId xmlns:a16="http://schemas.microsoft.com/office/drawing/2014/main" id="{5954135A-3052-452B-847D-E5C08DA79784}"/>
              </a:ext>
            </a:extLst>
          </p:cNvPr>
          <p:cNvSpPr>
            <a:spLocks noGrp="1"/>
          </p:cNvSpPr>
          <p:nvPr>
            <p:ph type="body" sz="half" idx="1"/>
          </p:nvPr>
        </p:nvSpPr>
        <p:spPr>
          <a:xfrm>
            <a:off x="1231991" y="1590638"/>
            <a:ext cx="15213141" cy="7608844"/>
          </a:xfrm>
        </p:spPr>
        <p:txBody>
          <a:bodyPr>
            <a:normAutofit/>
          </a:bodyPr>
          <a:lstStyle/>
          <a:p>
            <a:pPr marL="571500" indent="-571500">
              <a:buFont typeface="Arial" panose="020B0604020202020204" pitchFamily="34" charset="0"/>
              <a:buChar char="•"/>
            </a:pPr>
            <a:r>
              <a:rPr lang="pt-PT" sz="4400" b="1"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violência sexual:</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a:t>
            </a:r>
            <a:r>
              <a:rPr lang="pt-PT" sz="4400"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exploração/abuso</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a:t>
            </a:r>
            <a:r>
              <a:rPr lang="pt-PT" sz="4400"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sexual</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prostituição forçada, casamento </a:t>
            </a:r>
            <a:r>
              <a:rPr lang="pt-PT" sz="4400"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forçado/juvenil</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a:t>
            </a:r>
            <a:r>
              <a:rPr lang="pt-PT" sz="4400" dirty="0">
                <a:latin typeface="Open Sans" panose="020B0606030504020204" pitchFamily="34" charset="0"/>
                <a:ea typeface="Open Sans" panose="020B0606030504020204" pitchFamily="34" charset="0"/>
                <a:cs typeface="Open Sans" panose="020B0606030504020204" pitchFamily="34" charset="0"/>
              </a:rPr>
              <a:t> </a:t>
            </a:r>
          </a:p>
          <a:p>
            <a:pPr marL="571500" indent="-571500">
              <a:buFont typeface="Arial" panose="020B0604020202020204" pitchFamily="34" charset="0"/>
              <a:buChar char="•"/>
            </a:pPr>
            <a:r>
              <a:rPr lang="pt-PT" sz="4400" b="1"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violência </a:t>
            </a:r>
            <a:r>
              <a:rPr lang="pt-PT" sz="4400" b="1"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doméstica/familiar</a:t>
            </a:r>
            <a:r>
              <a:rPr lang="pt-PT" sz="4400" b="1"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a:t>
            </a:r>
            <a:r>
              <a:rPr lang="pt-PT" sz="4400"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violência</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física, </a:t>
            </a:r>
            <a:r>
              <a:rPr lang="pt-PT" sz="4400"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emocional/psicológica</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e sexual no seio da </a:t>
            </a:r>
            <a:r>
              <a:rPr lang="pt-PT" sz="4400"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família/em</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casa; e</a:t>
            </a:r>
            <a:endParaRPr lang="pt-PT" sz="4400" dirty="0">
              <a:latin typeface="Open Sans" panose="020B0606030504020204" pitchFamily="34" charset="0"/>
              <a:ea typeface="Open Sans" panose="020B0606030504020204" pitchFamily="34" charset="0"/>
              <a:cs typeface="Open Sans" panose="020B0606030504020204" pitchFamily="34" charset="0"/>
            </a:endParaRPr>
          </a:p>
          <a:p>
            <a:pPr marL="571500" indent="-571500">
              <a:buFont typeface="Arial" panose="020B0604020202020204" pitchFamily="34" charset="0"/>
              <a:buChar char="•"/>
            </a:pPr>
            <a:r>
              <a:rPr lang="pt-PT" sz="4400" b="1"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práticas culturais/tradicionais prejudiciais</a:t>
            </a:r>
            <a:r>
              <a:rPr lang="pt-PT" sz="4400"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tais como a mutilação genital feminina, homicídios por motivos de honra, herança de viuvez, e outros</a:t>
            </a:r>
            <a:r>
              <a:rPr lang="pt-PT" sz="4400" dirty="0">
                <a:latin typeface="Open Sans" panose="020B0606030504020204" pitchFamily="34" charset="0"/>
                <a:ea typeface="Open Sans" panose="020B0606030504020204" pitchFamily="34" charset="0"/>
                <a:cs typeface="Open Sans" panose="020B0606030504020204" pitchFamily="34" charset="0"/>
              </a:rPr>
              <a:t>. </a:t>
            </a:r>
          </a:p>
          <a:p>
            <a:pPr algn="r"/>
            <a:r>
              <a:rPr lang="pt-PT" sz="3200" i="1"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Orientações do </a:t>
            </a:r>
            <a:r>
              <a:rPr lang="pt-PT" sz="3200" i="1"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IASC</a:t>
            </a:r>
            <a:r>
              <a:rPr lang="pt-PT" sz="3200" i="1" noProof="0" dirty="0">
                <a:effectLst/>
                <a:latin typeface="Open Sans" panose="020B0606030504020204" pitchFamily="34" charset="0"/>
                <a:ea typeface="Open Sans" panose="020B0606030504020204" pitchFamily="34" charset="0"/>
                <a:cs typeface="Open Sans" panose="020B0606030504020204" pitchFamily="34" charset="0"/>
                <a:sym typeface="Helvetica Neue"/>
              </a:rPr>
              <a:t> sobre </a:t>
            </a:r>
            <a:r>
              <a:rPr lang="pt-PT" sz="3200" i="1" noProof="0" dirty="0" err="1">
                <a:effectLst/>
                <a:latin typeface="Open Sans" panose="020B0606030504020204" pitchFamily="34" charset="0"/>
                <a:ea typeface="Open Sans" panose="020B0606030504020204" pitchFamily="34" charset="0"/>
                <a:cs typeface="Open Sans" panose="020B0606030504020204" pitchFamily="34" charset="0"/>
                <a:sym typeface="Helvetica Neue"/>
              </a:rPr>
              <a:t>VG</a:t>
            </a:r>
            <a:r>
              <a:rPr lang="pt-PT" sz="3200" i="1" dirty="0">
                <a:latin typeface="Open Sans" panose="020B0606030504020204" pitchFamily="34" charset="0"/>
                <a:ea typeface="Open Sans" panose="020B0606030504020204" pitchFamily="34" charset="0"/>
                <a:cs typeface="Open Sans" panose="020B0606030504020204" pitchFamily="34" charset="0"/>
              </a:rPr>
              <a:t>, </a:t>
            </a:r>
            <a:r>
              <a:rPr lang="pt-PT" sz="3200" i="1" dirty="0"/>
              <a:t>2005:7–8</a:t>
            </a:r>
          </a:p>
        </p:txBody>
      </p:sp>
      <p:sp>
        <p:nvSpPr>
          <p:cNvPr id="4" name="Slide Number Placeholder 3">
            <a:extLst>
              <a:ext uri="{FF2B5EF4-FFF2-40B4-BE49-F238E27FC236}">
                <a16:creationId xmlns:a16="http://schemas.microsoft.com/office/drawing/2014/main" id="{5628FC99-E709-4D9F-8B72-92F203F59805}"/>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6</a:t>
            </a:fld>
            <a:endParaRPr lang="pt-PT" dirty="0"/>
          </a:p>
        </p:txBody>
      </p:sp>
    </p:spTree>
    <p:extLst>
      <p:ext uri="{BB962C8B-B14F-4D97-AF65-F5344CB8AC3E}">
        <p14:creationId xmlns:p14="http://schemas.microsoft.com/office/powerpoint/2010/main" val="334907064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30F3C-7211-42D6-BD6D-1ED507E26F0A}"/>
              </a:ext>
            </a:extLst>
          </p:cNvPr>
          <p:cNvSpPr>
            <a:spLocks noGrp="1"/>
          </p:cNvSpPr>
          <p:nvPr>
            <p:ph type="title"/>
          </p:nvPr>
        </p:nvSpPr>
        <p:spPr>
          <a:xfrm>
            <a:off x="392704" y="70423"/>
            <a:ext cx="10694396" cy="1186877"/>
          </a:xfrm>
        </p:spPr>
        <p:txBody>
          <a:bodyPr>
            <a:normAutofit/>
          </a:bodyPr>
          <a:lstStyle/>
          <a:p>
            <a:r>
              <a:rPr lang="pt-PT">
                <a:solidFill>
                  <a:srgbClr val="000000"/>
                </a:solidFill>
              </a:rPr>
              <a:t>EAS é o mesmo que VSG?</a:t>
            </a:r>
          </a:p>
        </p:txBody>
      </p:sp>
      <p:sp>
        <p:nvSpPr>
          <p:cNvPr id="3" name="Text Placeholder 2">
            <a:extLst>
              <a:ext uri="{FF2B5EF4-FFF2-40B4-BE49-F238E27FC236}">
                <a16:creationId xmlns:a16="http://schemas.microsoft.com/office/drawing/2014/main" id="{D0D8350A-CF68-4500-AE36-C965BDF78E6A}"/>
              </a:ext>
            </a:extLst>
          </p:cNvPr>
          <p:cNvSpPr>
            <a:spLocks noGrp="1"/>
          </p:cNvSpPr>
          <p:nvPr>
            <p:ph type="body" sz="half" idx="1"/>
          </p:nvPr>
        </p:nvSpPr>
        <p:spPr>
          <a:xfrm>
            <a:off x="899159" y="2286000"/>
            <a:ext cx="13559791" cy="3619500"/>
          </a:xfrm>
        </p:spPr>
        <p:txBody>
          <a:bodyPr>
            <a:normAutofit fontScale="92500" lnSpcReduction="10000"/>
          </a:bodyPr>
          <a:lstStyle/>
          <a:p>
            <a:r>
              <a:rPr lang="pt-PT" sz="6400" b="1" dirty="0"/>
              <a:t>NÃO</a:t>
            </a:r>
            <a:r>
              <a:rPr lang="pt-PT" sz="4400" dirty="0"/>
              <a:t>… mas às vezes sim. </a:t>
            </a:r>
          </a:p>
          <a:p>
            <a:r>
              <a:rPr lang="pt-PT" sz="4400" dirty="0"/>
              <a:t>Os dois termos não são sinónimos, mas alguns casos de </a:t>
            </a:r>
            <a:r>
              <a:rPr lang="pt-PT" sz="4400" dirty="0" err="1"/>
              <a:t>EAS</a:t>
            </a:r>
            <a:r>
              <a:rPr lang="pt-PT" sz="4400" dirty="0"/>
              <a:t> também podem ser casos de </a:t>
            </a:r>
            <a:r>
              <a:rPr lang="pt-PT" sz="4400" dirty="0" err="1"/>
              <a:t>VSG</a:t>
            </a:r>
            <a:r>
              <a:rPr lang="pt-PT" sz="4400" dirty="0"/>
              <a:t> quando incluem um </a:t>
            </a:r>
            <a:r>
              <a:rPr lang="pt-PT" sz="4400" b="1" dirty="0"/>
              <a:t>ato lesivo cometido contra a vontade de uma pessoa</a:t>
            </a:r>
            <a:r>
              <a:rPr lang="pt-PT" sz="4400" dirty="0"/>
              <a:t>.</a:t>
            </a:r>
          </a:p>
        </p:txBody>
      </p:sp>
      <p:sp>
        <p:nvSpPr>
          <p:cNvPr id="4" name="Slide Number Placeholder 3">
            <a:extLst>
              <a:ext uri="{FF2B5EF4-FFF2-40B4-BE49-F238E27FC236}">
                <a16:creationId xmlns:a16="http://schemas.microsoft.com/office/drawing/2014/main" id="{BC8BBDA0-629E-436A-99BB-5D85639678BF}"/>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7</a:t>
            </a:fld>
            <a:endParaRPr lang="pt-PT"/>
          </a:p>
        </p:txBody>
      </p:sp>
    </p:spTree>
    <p:extLst>
      <p:ext uri="{BB962C8B-B14F-4D97-AF65-F5344CB8AC3E}">
        <p14:creationId xmlns:p14="http://schemas.microsoft.com/office/powerpoint/2010/main" val="7558395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117835"/>
            <a:ext cx="16561796" cy="1130300"/>
          </a:xfrm>
          <a:prstGeom prst="rect">
            <a:avLst/>
          </a:prstGeom>
        </p:spPr>
        <p:txBody>
          <a:bodyPr>
            <a:noAutofit/>
          </a:bodyPr>
          <a:lstStyle/>
          <a:p>
            <a:r>
              <a:rPr lang="pt-PT" sz="5000" dirty="0"/>
              <a:t>Definição de assédio sexual (AS)</a:t>
            </a:r>
          </a:p>
        </p:txBody>
      </p:sp>
      <p:sp>
        <p:nvSpPr>
          <p:cNvPr id="122" name="Body"/>
          <p:cNvSpPr txBox="1">
            <a:spLocks noGrp="1"/>
          </p:cNvSpPr>
          <p:nvPr>
            <p:ph type="body" sz="half" idx="1"/>
          </p:nvPr>
        </p:nvSpPr>
        <p:spPr>
          <a:xfrm>
            <a:off x="1310184" y="1241363"/>
            <a:ext cx="14684991" cy="6793600"/>
          </a:xfrm>
          <a:prstGeom prst="rect">
            <a:avLst/>
          </a:prstGeom>
        </p:spPr>
        <p:txBody>
          <a:bodyPr>
            <a:normAutofit fontScale="92500" lnSpcReduction="20000"/>
          </a:bodyPr>
          <a:lstStyle/>
          <a:p>
            <a:pPr>
              <a:lnSpc>
                <a:spcPct val="110000"/>
              </a:lnSpc>
            </a:pPr>
            <a:r>
              <a:rPr lang="pt-PT" sz="4800" dirty="0"/>
              <a:t>“Qualquer manifestação sexual, pedido de favor sexual, conduta ou gesto físico ou verbal </a:t>
            </a:r>
            <a:r>
              <a:rPr lang="pt-PT" sz="4800" b="1" dirty="0"/>
              <a:t>inoportuno</a:t>
            </a:r>
            <a:r>
              <a:rPr lang="pt-PT" sz="4800" dirty="0"/>
              <a:t>, de natureza sexual.” (</a:t>
            </a:r>
            <a:r>
              <a:rPr lang="pt-PT" sz="4800" dirty="0" err="1"/>
              <a:t>EEOC</a:t>
            </a:r>
            <a:r>
              <a:rPr lang="pt-PT" sz="4800" dirty="0"/>
              <a:t>)</a:t>
            </a:r>
          </a:p>
          <a:p>
            <a:pPr>
              <a:lnSpc>
                <a:spcPct val="80000"/>
              </a:lnSpc>
            </a:pPr>
            <a:endParaRPr lang="pt-PT" sz="4800" dirty="0"/>
          </a:p>
          <a:p>
            <a:pPr>
              <a:lnSpc>
                <a:spcPct val="80000"/>
              </a:lnSpc>
            </a:pPr>
            <a:r>
              <a:rPr lang="pt-PT" sz="4800" b="1" dirty="0"/>
              <a:t>Exemplos de AS?</a:t>
            </a:r>
          </a:p>
          <a:p>
            <a:pPr marL="685800" indent="-685800">
              <a:lnSpc>
                <a:spcPct val="80000"/>
              </a:lnSpc>
              <a:buFont typeface="Arial" panose="020B0604020202020204" pitchFamily="34" charset="0"/>
              <a:buChar char="•"/>
            </a:pPr>
            <a:r>
              <a:rPr lang="pt-PT" sz="4800" dirty="0"/>
              <a:t>Olhar </a:t>
            </a:r>
            <a:r>
              <a:rPr lang="pt-PT" sz="4800" dirty="0" err="1"/>
              <a:t>insistentememte</a:t>
            </a:r>
            <a:r>
              <a:rPr lang="pt-PT" sz="4800" dirty="0"/>
              <a:t> para alguém</a:t>
            </a:r>
          </a:p>
          <a:p>
            <a:pPr marL="685800" indent="-685800">
              <a:lnSpc>
                <a:spcPct val="80000"/>
              </a:lnSpc>
              <a:buFont typeface="Arial" panose="020B0604020202020204" pitchFamily="34" charset="0"/>
              <a:buChar char="•"/>
            </a:pPr>
            <a:r>
              <a:rPr lang="pt-PT" sz="4800" dirty="0"/>
              <a:t>Contar piadas de cariz sexual</a:t>
            </a:r>
          </a:p>
          <a:p>
            <a:pPr marL="685800" indent="-685800">
              <a:lnSpc>
                <a:spcPct val="80000"/>
              </a:lnSpc>
              <a:buFont typeface="Arial" panose="020B0604020202020204" pitchFamily="34" charset="0"/>
              <a:buChar char="•"/>
            </a:pPr>
            <a:r>
              <a:rPr lang="pt-PT" sz="4800" dirty="0"/>
              <a:t>Oferecer presentes pessoais</a:t>
            </a:r>
          </a:p>
          <a:p>
            <a:pPr marL="685800" indent="-685800">
              <a:lnSpc>
                <a:spcPct val="80000"/>
              </a:lnSpc>
              <a:buFont typeface="Arial" panose="020B0604020202020204" pitchFamily="34" charset="0"/>
              <a:buChar char="•"/>
            </a:pPr>
            <a:r>
              <a:rPr lang="pt-PT" sz="4800" dirty="0"/>
              <a:t>E muitos mais…</a:t>
            </a:r>
          </a:p>
          <a:p>
            <a:pPr>
              <a:lnSpc>
                <a:spcPct val="80000"/>
              </a:lnSpc>
            </a:pPr>
            <a:endParaRPr lang="pt-PT" sz="4800" dirty="0"/>
          </a:p>
          <a:p>
            <a:pPr>
              <a:lnSpc>
                <a:spcPct val="80000"/>
              </a:lnSpc>
            </a:pPr>
            <a:endParaRPr lang="pt-PT" sz="4800" dirty="0"/>
          </a:p>
        </p:txBody>
      </p:sp>
      <p:sp>
        <p:nvSpPr>
          <p:cNvPr id="5" name="Slide Number Placeholder 3">
            <a:extLst>
              <a:ext uri="{FF2B5EF4-FFF2-40B4-BE49-F238E27FC236}">
                <a16:creationId xmlns:a16="http://schemas.microsoft.com/office/drawing/2014/main" id="{84008D69-B224-43D6-97CB-71A66F2537B1}"/>
              </a:ext>
            </a:extLst>
          </p:cNvPr>
          <p:cNvSpPr>
            <a:spLocks noGrp="1"/>
          </p:cNvSpPr>
          <p:nvPr>
            <p:ph type="sldNum" sz="quarter" idx="2"/>
          </p:nvPr>
        </p:nvSpPr>
        <p:spPr>
          <a:xfrm>
            <a:off x="3396741" y="8803219"/>
            <a:ext cx="418384" cy="410369"/>
          </a:xfrm>
        </p:spPr>
        <p:txBody>
          <a:bodyPr/>
          <a:lstStyle/>
          <a:p>
            <a:fld id="{86CB4B4D-7CA3-9044-876B-883B54F8677D}" type="slidenum">
              <a:rPr lang="en-US" smtClean="0"/>
              <a:pPr/>
              <a:t>8</a:t>
            </a:fld>
            <a:endParaRPr lang="en-US" dirty="0"/>
          </a:p>
        </p:txBody>
      </p:sp>
    </p:spTree>
    <p:extLst>
      <p:ext uri="{BB962C8B-B14F-4D97-AF65-F5344CB8AC3E}">
        <p14:creationId xmlns:p14="http://schemas.microsoft.com/office/powerpoint/2010/main" val="256054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0" end="0"/>
                                            </p:txEl>
                                          </p:spTgt>
                                        </p:tgtEl>
                                        <p:attrNameLst>
                                          <p:attrName>style.visibility</p:attrName>
                                        </p:attrNameLst>
                                      </p:cBhvr>
                                      <p:to>
                                        <p:strVal val="visible"/>
                                      </p:to>
                                    </p:set>
                                    <p:animEffect transition="in" filter="fade">
                                      <p:cBhvr>
                                        <p:cTn id="7" dur="500"/>
                                        <p:tgtEl>
                                          <p:spTgt spid="1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
                                            <p:txEl>
                                              <p:pRg st="2" end="2"/>
                                            </p:txEl>
                                          </p:spTgt>
                                        </p:tgtEl>
                                        <p:attrNameLst>
                                          <p:attrName>style.visibility</p:attrName>
                                        </p:attrNameLst>
                                      </p:cBhvr>
                                      <p:to>
                                        <p:strVal val="visible"/>
                                      </p:to>
                                    </p:set>
                                    <p:animEffect transition="in" filter="fade">
                                      <p:cBhvr>
                                        <p:cTn id="12" dur="500"/>
                                        <p:tgtEl>
                                          <p:spTgt spid="12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2">
                                            <p:txEl>
                                              <p:pRg st="3" end="3"/>
                                            </p:txEl>
                                          </p:spTgt>
                                        </p:tgtEl>
                                        <p:attrNameLst>
                                          <p:attrName>style.visibility</p:attrName>
                                        </p:attrNameLst>
                                      </p:cBhvr>
                                      <p:to>
                                        <p:strVal val="visible"/>
                                      </p:to>
                                    </p:set>
                                    <p:animEffect transition="in" filter="fade">
                                      <p:cBhvr>
                                        <p:cTn id="17" dur="500"/>
                                        <p:tgtEl>
                                          <p:spTgt spid="122">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22">
                                            <p:txEl>
                                              <p:pRg st="4" end="4"/>
                                            </p:txEl>
                                          </p:spTgt>
                                        </p:tgtEl>
                                        <p:attrNameLst>
                                          <p:attrName>style.visibility</p:attrName>
                                        </p:attrNameLst>
                                      </p:cBhvr>
                                      <p:to>
                                        <p:strVal val="visible"/>
                                      </p:to>
                                    </p:set>
                                    <p:animEffect transition="in" filter="fade">
                                      <p:cBhvr>
                                        <p:cTn id="20" dur="500"/>
                                        <p:tgtEl>
                                          <p:spTgt spid="122">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22">
                                            <p:txEl>
                                              <p:pRg st="5" end="5"/>
                                            </p:txEl>
                                          </p:spTgt>
                                        </p:tgtEl>
                                        <p:attrNameLst>
                                          <p:attrName>style.visibility</p:attrName>
                                        </p:attrNameLst>
                                      </p:cBhvr>
                                      <p:to>
                                        <p:strVal val="visible"/>
                                      </p:to>
                                    </p:set>
                                    <p:animEffect transition="in" filter="fade">
                                      <p:cBhvr>
                                        <p:cTn id="23" dur="500"/>
                                        <p:tgtEl>
                                          <p:spTgt spid="122">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22">
                                            <p:txEl>
                                              <p:pRg st="6" end="6"/>
                                            </p:txEl>
                                          </p:spTgt>
                                        </p:tgtEl>
                                        <p:attrNameLst>
                                          <p:attrName>style.visibility</p:attrName>
                                        </p:attrNameLst>
                                      </p:cBhvr>
                                      <p:to>
                                        <p:strVal val="visible"/>
                                      </p:to>
                                    </p:set>
                                    <p:animEffect transition="in" filter="fade">
                                      <p:cBhvr>
                                        <p:cTn id="26" dur="500"/>
                                        <p:tgtEl>
                                          <p:spTgt spid="12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92704" y="70423"/>
            <a:ext cx="16561796" cy="1130300"/>
          </a:xfrm>
          <a:prstGeom prst="rect">
            <a:avLst/>
          </a:prstGeom>
        </p:spPr>
        <p:txBody>
          <a:bodyPr>
            <a:noAutofit/>
          </a:bodyPr>
          <a:lstStyle/>
          <a:p>
            <a:r>
              <a:rPr lang="pt-PT" sz="5000"/>
              <a:t>Definição de assédio e abuso sexual (AAS)</a:t>
            </a:r>
          </a:p>
        </p:txBody>
      </p:sp>
      <p:sp>
        <p:nvSpPr>
          <p:cNvPr id="122" name="Body"/>
          <p:cNvSpPr txBox="1">
            <a:spLocks noGrp="1"/>
          </p:cNvSpPr>
          <p:nvPr>
            <p:ph type="body" sz="half" idx="1"/>
          </p:nvPr>
        </p:nvSpPr>
        <p:spPr>
          <a:xfrm>
            <a:off x="1327635" y="2214803"/>
            <a:ext cx="14684991" cy="6793600"/>
          </a:xfrm>
          <a:prstGeom prst="rect">
            <a:avLst/>
          </a:prstGeom>
        </p:spPr>
        <p:txBody>
          <a:bodyPr>
            <a:normAutofit/>
          </a:bodyPr>
          <a:lstStyle/>
          <a:p>
            <a:pPr>
              <a:lnSpc>
                <a:spcPct val="110000"/>
              </a:lnSpc>
            </a:pPr>
            <a:r>
              <a:rPr lang="pt-PT" sz="4800" b="1" dirty="0"/>
              <a:t>Onde acaba o assédio (AS) e começa o abuso (</a:t>
            </a:r>
            <a:r>
              <a:rPr lang="pt-PT" sz="4800" b="1" dirty="0" err="1"/>
              <a:t>AAS</a:t>
            </a:r>
            <a:r>
              <a:rPr lang="pt-PT" sz="4800" b="1" dirty="0"/>
              <a:t>)?</a:t>
            </a:r>
          </a:p>
          <a:p>
            <a:r>
              <a:rPr lang="pt-PT" sz="4800" dirty="0"/>
              <a:t>Quando a submissão ao assédio sexual (por exemplo, um pedido de favores sexuais) se apresenta explícita ou implicitamente como uma condição para a obtenção de emprego de uma pessoa.</a:t>
            </a:r>
          </a:p>
        </p:txBody>
      </p:sp>
      <p:sp>
        <p:nvSpPr>
          <p:cNvPr id="5" name="Slide Number Placeholder 3">
            <a:extLst>
              <a:ext uri="{FF2B5EF4-FFF2-40B4-BE49-F238E27FC236}">
                <a16:creationId xmlns:a16="http://schemas.microsoft.com/office/drawing/2014/main" id="{84008D69-B224-43D6-97CB-71A66F2537B1}"/>
              </a:ext>
            </a:extLst>
          </p:cNvPr>
          <p:cNvSpPr>
            <a:spLocks noGrp="1"/>
          </p:cNvSpPr>
          <p:nvPr>
            <p:ph type="sldNum" sz="quarter" idx="2"/>
          </p:nvPr>
        </p:nvSpPr>
        <p:spPr>
          <a:xfrm>
            <a:off x="3396741" y="8803219"/>
            <a:ext cx="238848" cy="389915"/>
          </a:xfrm>
        </p:spPr>
        <p:txBody>
          <a:bodyPr/>
          <a:lstStyle/>
          <a:p>
            <a:fld id="{86CB4B4D-7CA3-9044-876B-883B54F8677D}" type="slidenum">
              <a:rPr lang="pt-PT" smtClean="0"/>
              <a:pPr/>
              <a:t>9</a:t>
            </a:fld>
            <a:endParaRPr lang="pt-PT"/>
          </a:p>
        </p:txBody>
      </p:sp>
    </p:spTree>
    <p:extLst>
      <p:ext uri="{BB962C8B-B14F-4D97-AF65-F5344CB8AC3E}">
        <p14:creationId xmlns:p14="http://schemas.microsoft.com/office/powerpoint/2010/main" val="19304989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xEl>
                                              <p:pRg st="1" end="1"/>
                                            </p:txEl>
                                          </p:spTgt>
                                        </p:tgtEl>
                                        <p:attrNameLst>
                                          <p:attrName>style.visibility</p:attrName>
                                        </p:attrNameLst>
                                      </p:cBhvr>
                                      <p:to>
                                        <p:strVal val="visible"/>
                                      </p:to>
                                    </p:set>
                                    <p:animEffect transition="in" filter="fade">
                                      <p:cBhvr>
                                        <p:cTn id="7" dur="500"/>
                                        <p:tgtEl>
                                          <p:spTgt spid="1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3" ma:contentTypeDescription="Create a new document." ma:contentTypeScope="" ma:versionID="6e7c3f28e1bc4b070fd20064c2ee66a9">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a04da16e49fc843fe31a3b399909da27"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31036E-21FA-4E68-B67C-6F22E1B00F5F}">
  <ds:schemaRefs>
    <ds:schemaRef ds:uri="http://schemas.microsoft.com/office/2006/documentManagement/types"/>
    <ds:schemaRef ds:uri="http://schemas.openxmlformats.org/package/2006/metadata/core-properties"/>
    <ds:schemaRef ds:uri="http://www.w3.org/XML/1998/namespace"/>
    <ds:schemaRef ds:uri="http://purl.org/dc/dcmitype/"/>
    <ds:schemaRef ds:uri="9051fefc-2ea4-4620-a82b-61f19e316bb6"/>
    <ds:schemaRef ds:uri="http://purl.org/dc/terms/"/>
    <ds:schemaRef ds:uri="1355b3f0-e072-4ae3-b261-722c43fa6e26"/>
    <ds:schemaRef ds:uri="http://schemas.microsoft.com/office/infopath/2007/PartnerControls"/>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2EFA030A-211F-4F5B-BE1F-81832272AB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8088EBE-B2FD-4B6C-B519-3A8C4D3288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4091</TotalTime>
  <Words>4104</Words>
  <Application>Microsoft Office PowerPoint</Application>
  <PresentationFormat>Custom</PresentationFormat>
  <Paragraphs>236</Paragraphs>
  <Slides>22</Slides>
  <Notes>22</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Helvetica Neue</vt:lpstr>
      <vt:lpstr>Open Sans</vt:lpstr>
      <vt:lpstr>Open Sans Bold</vt:lpstr>
      <vt:lpstr>Open Sans Light</vt:lpstr>
      <vt:lpstr>Open Sans Regular</vt:lpstr>
      <vt:lpstr>Titillium Web</vt:lpstr>
      <vt:lpstr>White</vt:lpstr>
      <vt:lpstr>A ESFERA E A PROTEÇÃO contra exploração e abuso sexual (PEAS)</vt:lpstr>
      <vt:lpstr>PowerPoint Presentation</vt:lpstr>
      <vt:lpstr>Definição de exploração sexual</vt:lpstr>
      <vt:lpstr>Definição de abuso sexual</vt:lpstr>
      <vt:lpstr>Definições de VG e VSG</vt:lpstr>
      <vt:lpstr>Exemplos de VG</vt:lpstr>
      <vt:lpstr>EAS é o mesmo que VSG?</vt:lpstr>
      <vt:lpstr>Definição de assédio sexual (AS)</vt:lpstr>
      <vt:lpstr>Definição de assédio e abuso sexual (AAS)</vt:lpstr>
      <vt:lpstr>Onde ocorre o AAS, EAS e a V(S)G no contexto humanitário?</vt:lpstr>
      <vt:lpstr>Que orientações oferece o Manual Esfera para prevenir o AAS no local de trabalho?</vt:lpstr>
      <vt:lpstr>ProteÇÃO CONTRA EXPLORAÇÃO E ABUSO SEXUAL</vt:lpstr>
      <vt:lpstr>Debate sobre o vídeo relativo à PEAS</vt:lpstr>
      <vt:lpstr>Que orientações oferece o Manual Esfera no que diz respeito à PEAS das pessoas afetadas por agentes humanitários?</vt:lpstr>
      <vt:lpstr>Capítulos fundamentais?</vt:lpstr>
      <vt:lpstr>Capítulos técnicos?</vt:lpstr>
      <vt:lpstr>Capítulos técnicos? (segundo exemplo)</vt:lpstr>
      <vt:lpstr>Que orientações oferece o Manual Esfera para a prevenção e resposta à V(S)G entre as populações afetadas?</vt:lpstr>
      <vt:lpstr>Mensagens-chave</vt:lpstr>
      <vt:lpstr>Recursos Adicionais: o Índice de PEAS</vt:lpstr>
      <vt:lpstr>Recursos adicionais: NOM-PEAS</vt:lpstr>
      <vt:lpstr>PowerPoint Presentation</vt:lpstr>
    </vt:vector>
  </TitlesOfParts>
  <Manager>LM</Manager>
  <Company>SPHERE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STP 15 Sphere and PSEA</dc:title>
  <dc:subject>tradução de en-pt</dc:subject>
  <dc:creator>DeVon Solomon;Luísa Merki</dc:creator>
  <cp:keywords>2021107</cp:keywords>
  <cp:lastModifiedBy>Luisa</cp:lastModifiedBy>
  <cp:revision>198</cp:revision>
  <dcterms:created xsi:type="dcterms:W3CDTF">2018-12-14T22:00:46Z</dcterms:created>
  <dcterms:modified xsi:type="dcterms:W3CDTF">2021-07-12T21:16:06Z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y fmtid="{D5CDD505-2E9C-101B-9397-08002B2CF9AE}" pid="3" name="Order">
    <vt:r8>6888000</vt:r8>
  </property>
</Properties>
</file>